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16"/>
  </p:notesMasterIdLst>
  <p:sldIdLst>
    <p:sldId id="256" r:id="rId6"/>
    <p:sldId id="257" r:id="rId7"/>
    <p:sldId id="258" r:id="rId8"/>
    <p:sldId id="259" r:id="rId9"/>
    <p:sldId id="260" r:id="rId10"/>
    <p:sldId id="261" r:id="rId11"/>
    <p:sldId id="262" r:id="rId12"/>
    <p:sldId id="263" r:id="rId13"/>
    <p:sldId id="264" r:id="rId14"/>
    <p:sldId id="265" r:id="rId15"/>
  </p:sldIdLst>
  <p:sldSz cx="18288000" cy="10287000"/>
  <p:notesSz cx="6858000" cy="9144000"/>
  <p:embeddedFontLst>
    <p:embeddedFont>
      <p:font typeface="Calibri (MS)" charset="1" panose="020F0502020204030204"/>
      <p:regular r:id="rId19"/>
    </p:embeddedFont>
    <p:embeddedFont>
      <p:font typeface="Press Start 2P" charset="1" panose="00000500000000000000"/>
      <p:regular r:id="rId21"/>
    </p:embeddedFont>
    <p:embeddedFont>
      <p:font typeface="Calibri (MS) Italics" charset="1" panose="020F05020202040A0204"/>
      <p:regular r:id="rId22"/>
    </p:embeddedFont>
    <p:embeddedFont>
      <p:font typeface="Calibri (MS) Bold" charset="1" panose="020F0702030404030204"/>
      <p:regular r:id="rId24"/>
    </p:embeddedFont>
    <p:embeddedFont>
      <p:font typeface="Arial Bold" charset="1" panose="020B0802020202020204"/>
      <p:regular r:id="rId27"/>
    </p:embeddedFont>
    <p:embeddedFont>
      <p:font typeface="Arial" charset="1" panose="020B0502020202020204"/>
      <p:regular r:id="rId2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notesMasters/notesMaster1.xml" Type="http://schemas.openxmlformats.org/officeDocument/2006/relationships/notesMaster"/><Relationship Id="rId17" Target="theme/theme2.xml" Type="http://schemas.openxmlformats.org/officeDocument/2006/relationships/theme"/><Relationship Id="rId18" Target="notesSlides/notesSlide1.xml" Type="http://schemas.openxmlformats.org/officeDocument/2006/relationships/notesSlide"/><Relationship Id="rId19" Target="fonts/font19.fntdata" Type="http://schemas.openxmlformats.org/officeDocument/2006/relationships/font"/><Relationship Id="rId2" Target="presProps.xml" Type="http://schemas.openxmlformats.org/officeDocument/2006/relationships/presProps"/><Relationship Id="rId20" Target="notesSlides/notesSlide2.xml" Type="http://schemas.openxmlformats.org/officeDocument/2006/relationships/notesSlide"/><Relationship Id="rId21" Target="fonts/font21.fntdata" Type="http://schemas.openxmlformats.org/officeDocument/2006/relationships/font"/><Relationship Id="rId22" Target="fonts/font22.fntdata" Type="http://schemas.openxmlformats.org/officeDocument/2006/relationships/font"/><Relationship Id="rId23" Target="notesSlides/notesSlide3.xml" Type="http://schemas.openxmlformats.org/officeDocument/2006/relationships/notesSlide"/><Relationship Id="rId24" Target="fonts/font24.fntdata" Type="http://schemas.openxmlformats.org/officeDocument/2006/relationships/font"/><Relationship Id="rId25" Target="notesSlides/notesSlide4.xml" Type="http://schemas.openxmlformats.org/officeDocument/2006/relationships/notesSlide"/><Relationship Id="rId26" Target="notesSlides/notesSlide5.xml" Type="http://schemas.openxmlformats.org/officeDocument/2006/relationships/notesSlide"/><Relationship Id="rId27" Target="fonts/font27.fntdata" Type="http://schemas.openxmlformats.org/officeDocument/2006/relationships/font"/><Relationship Id="rId28" Target="fonts/font28.fntdata" Type="http://schemas.openxmlformats.org/officeDocument/2006/relationships/font"/><Relationship Id="rId29" Target="notesSlides/notesSlide6.xml" Type="http://schemas.openxmlformats.org/officeDocument/2006/relationships/notesSlide"/><Relationship Id="rId3" Target="viewProps.xml" Type="http://schemas.openxmlformats.org/officeDocument/2006/relationships/viewProps"/><Relationship Id="rId30" Target="notesSlides/notesSlide7.xml" Type="http://schemas.openxmlformats.org/officeDocument/2006/relationships/notesSlide"/><Relationship Id="rId31" Target="notesSlides/notesSlide8.xml" Type="http://schemas.openxmlformats.org/officeDocument/2006/relationships/notesSlide"/><Relationship Id="rId32" Target="notesSlides/notesSlide9.xml" Type="http://schemas.openxmlformats.org/officeDocument/2006/relationships/notesSlide"/><Relationship Id="rId33" Target="notesSlides/notesSlide10.xml" Type="http://schemas.openxmlformats.org/officeDocument/2006/relationships/notesSlide"/><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Triple Bottom Line (TBL): This framework encourages you to evaluate the success of a tourism project based on three equally important dimensions—People (social impact), Planet (environmental impact), and Profit (economic viability). It's a foundational tool for designing ethical and sustainable tourism initiatives.</a:t>
            </a:r>
          </a:p>
          <a:p>
            <a:r>
              <a:rPr lang="en-US"/>
              <a:t>Tourism Area Life Cycle (TALC): This model helps you understand how tourism destinations evolve—from exploration to involvement, development, consolidation, stagnation, and either rejuvenation or decline. It’s useful for identifying the right time to introduce sustainability measures or to rethink your strategy.</a:t>
            </a:r>
          </a:p>
          <a:p>
            <a:r>
              <a:rPr lang="en-US"/>
              <a:t>Global Sustainable Tourism Criteria (GSTC): These are internationally recognized principles and minimum requirements for tourism sustainability. They cover four main areas: effective sustainability planning, maximizing social and economic benefits for the local community, enhancing cultural heritage, and reducing negative impacts on the environment. They provide a comprehensive checklist to align your project with global best practices.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 Id="rId7" Target="../media/image5.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8.png" Type="http://schemas.openxmlformats.org/officeDocument/2006/relationships/image"/><Relationship Id="rId11" Target="../media/image19.png" Type="http://schemas.openxmlformats.org/officeDocument/2006/relationships/image"/><Relationship Id="rId12" Target="../media/image22.png" Type="http://schemas.openxmlformats.org/officeDocument/2006/relationships/image"/><Relationship Id="rId2" Target="../notesSlides/notesSlide10.xml" Type="http://schemas.openxmlformats.org/officeDocument/2006/relationships/notesSlide"/><Relationship Id="rId3" Target="../media/image21.png" Type="http://schemas.openxmlformats.org/officeDocument/2006/relationships/image"/><Relationship Id="rId4" Target="../media/image12.png" Type="http://schemas.openxmlformats.org/officeDocument/2006/relationships/image"/><Relationship Id="rId5" Target="../media/image13.png" Type="http://schemas.openxmlformats.org/officeDocument/2006/relationships/image"/><Relationship Id="rId6" Target="../media/image14.png" Type="http://schemas.openxmlformats.org/officeDocument/2006/relationships/image"/><Relationship Id="rId7" Target="../media/image15.png" Type="http://schemas.openxmlformats.org/officeDocument/2006/relationships/image"/><Relationship Id="rId8" Target="../media/image16.png" Type="http://schemas.openxmlformats.org/officeDocument/2006/relationships/image"/><Relationship Id="rId9" Target="../media/image17.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6.png" Type="http://schemas.openxmlformats.org/officeDocument/2006/relationships/image"/><Relationship Id="rId4" Target="../media/image7.png" Type="http://schemas.openxmlformats.org/officeDocument/2006/relationships/image"/><Relationship Id="rId5" Target="../media/image8.png" Type="http://schemas.openxmlformats.org/officeDocument/2006/relationships/image"/><Relationship Id="rId6" Target="../media/image3.png" Type="http://schemas.openxmlformats.org/officeDocument/2006/relationships/image"/><Relationship Id="rId7" Target="../media/image2.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9.jpe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 Id="rId3" Target="../media/image10.jpe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 Id="rId3" Target="../media/image11.jpe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9.png" Type="http://schemas.openxmlformats.org/officeDocument/2006/relationships/image"/><Relationship Id="rId11" Target="../media/image2.png" Type="http://schemas.openxmlformats.org/officeDocument/2006/relationships/image"/><Relationship Id="rId12" Target="../media/image20.png" Type="http://schemas.openxmlformats.org/officeDocument/2006/relationships/image"/><Relationship Id="rId2" Target="../notesSlides/notesSlide9.xml" Type="http://schemas.openxmlformats.org/officeDocument/2006/relationships/notesSlide"/><Relationship Id="rId3" Target="../media/image12.png" Type="http://schemas.openxmlformats.org/officeDocument/2006/relationships/image"/><Relationship Id="rId4" Target="../media/image13.png" Type="http://schemas.openxmlformats.org/officeDocument/2006/relationships/image"/><Relationship Id="rId5" Target="../media/image14.png" Type="http://schemas.openxmlformats.org/officeDocument/2006/relationships/image"/><Relationship Id="rId6" Target="../media/image15.png" Type="http://schemas.openxmlformats.org/officeDocument/2006/relationships/image"/><Relationship Id="rId7" Target="../media/image16.png" Type="http://schemas.openxmlformats.org/officeDocument/2006/relationships/image"/><Relationship Id="rId8" Target="../media/image17.png" Type="http://schemas.openxmlformats.org/officeDocument/2006/relationships/image"/><Relationship Id="rId9" Target="../media/image18.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a:grpSpLocks noChangeAspect="true"/>
          </p:cNvGrpSpPr>
          <p:nvPr/>
        </p:nvGrpSpPr>
        <p:grpSpPr>
          <a:xfrm rot="0">
            <a:off x="0" y="0"/>
            <a:ext cx="18288000" cy="10287000"/>
            <a:chOff x="0" y="0"/>
            <a:chExt cx="24384000" cy="13716000"/>
          </a:xfrm>
        </p:grpSpPr>
        <p:sp>
          <p:nvSpPr>
            <p:cNvPr name="Freeform 18" id="18"/>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7"/>
              <a:stretch>
                <a:fillRect l="-482" t="0" r="-482" b="0"/>
              </a:stretch>
            </a:blipFill>
          </p:spPr>
        </p:sp>
      </p:gr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0"/>
            <a:ext cx="18288000" cy="10287000"/>
            <a:chOff x="0" y="0"/>
            <a:chExt cx="24384000" cy="13716000"/>
          </a:xfrm>
        </p:grpSpPr>
        <p:sp>
          <p:nvSpPr>
            <p:cNvPr name="Freeform 5" id="5" descr="Imaginea 4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88" b="0"/>
              </a:stretch>
            </a:blipFill>
          </p:spPr>
        </p:sp>
      </p:grpSp>
      <p:grpSp>
        <p:nvGrpSpPr>
          <p:cNvPr name="Group 6" id="6"/>
          <p:cNvGrpSpPr/>
          <p:nvPr/>
        </p:nvGrpSpPr>
        <p:grpSpPr>
          <a:xfrm rot="0">
            <a:off x="-7144" y="-7144"/>
            <a:ext cx="18302288" cy="10301288"/>
            <a:chOff x="0" y="0"/>
            <a:chExt cx="24403050" cy="13735050"/>
          </a:xfrm>
        </p:grpSpPr>
        <p:sp>
          <p:nvSpPr>
            <p:cNvPr name="Freeform 7" id="7"/>
            <p:cNvSpPr/>
            <p:nvPr/>
          </p:nvSpPr>
          <p:spPr>
            <a:xfrm flipH="false" flipV="false" rot="0">
              <a:off x="0" y="0"/>
              <a:ext cx="24403050" cy="13735050"/>
            </a:xfrm>
            <a:custGeom>
              <a:avLst/>
              <a:gdLst/>
              <a:ahLst/>
              <a:cxnLst/>
              <a:rect r="r" b="b" t="t" l="l"/>
              <a:pathLst>
                <a:path h="13735050" w="2440305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p:spPr>
        </p:sp>
      </p:grpSp>
      <p:grpSp>
        <p:nvGrpSpPr>
          <p:cNvPr name="Group 8" id="8"/>
          <p:cNvGrpSpPr/>
          <p:nvPr/>
        </p:nvGrpSpPr>
        <p:grpSpPr>
          <a:xfrm rot="0">
            <a:off x="3259062" y="4162274"/>
            <a:ext cx="11759142" cy="68581"/>
            <a:chOff x="0" y="0"/>
            <a:chExt cx="15678856" cy="91442"/>
          </a:xfrm>
        </p:grpSpPr>
        <p:sp>
          <p:nvSpPr>
            <p:cNvPr name="Freeform 9" id="9"/>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10" id="10"/>
          <p:cNvGrpSpPr>
            <a:grpSpLocks noChangeAspect="true"/>
          </p:cNvGrpSpPr>
          <p:nvPr/>
        </p:nvGrpSpPr>
        <p:grpSpPr>
          <a:xfrm rot="0">
            <a:off x="3470178" y="5706573"/>
            <a:ext cx="2612576" cy="2620828"/>
            <a:chOff x="0" y="0"/>
            <a:chExt cx="3483434" cy="3494438"/>
          </a:xfrm>
        </p:grpSpPr>
        <p:sp>
          <p:nvSpPr>
            <p:cNvPr name="Freeform 11" id="11" descr="Imaginea 30"/>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4"/>
              <a:stretch>
                <a:fillRect l="-68745" t="-230758" r="-486597" b="-61741"/>
              </a:stretch>
            </a:blipFill>
          </p:spPr>
        </p:sp>
      </p:grpSp>
      <p:grpSp>
        <p:nvGrpSpPr>
          <p:cNvPr name="Group 12" id="12"/>
          <p:cNvGrpSpPr>
            <a:grpSpLocks noChangeAspect="true"/>
          </p:cNvGrpSpPr>
          <p:nvPr/>
        </p:nvGrpSpPr>
        <p:grpSpPr>
          <a:xfrm rot="0">
            <a:off x="8817429" y="5847957"/>
            <a:ext cx="5682344" cy="2978331"/>
            <a:chOff x="0" y="0"/>
            <a:chExt cx="7576458" cy="3971108"/>
          </a:xfrm>
        </p:grpSpPr>
        <p:sp>
          <p:nvSpPr>
            <p:cNvPr name="Freeform 13" id="13" descr="Imaginea 31"/>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4"/>
              <a:stretch>
                <a:fillRect l="-120461" t="-193359" r="-80834" b="-51999"/>
              </a:stretch>
            </a:blipFill>
          </p:spPr>
        </p:sp>
      </p:grpSp>
      <p:grpSp>
        <p:nvGrpSpPr>
          <p:cNvPr name="Group 14" id="14"/>
          <p:cNvGrpSpPr>
            <a:grpSpLocks noChangeAspect="true"/>
          </p:cNvGrpSpPr>
          <p:nvPr/>
        </p:nvGrpSpPr>
        <p:grpSpPr>
          <a:xfrm rot="2428976">
            <a:off x="5954983" y="1818156"/>
            <a:ext cx="1516365" cy="2978333"/>
            <a:chOff x="0" y="0"/>
            <a:chExt cx="2021820" cy="3971110"/>
          </a:xfrm>
        </p:grpSpPr>
        <p:sp>
          <p:nvSpPr>
            <p:cNvPr name="Freeform 15" id="15" descr="Imaginea 32"/>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4"/>
              <a:stretch>
                <a:fillRect l="-726247" t="-193359" r="-302798" b="-51999"/>
              </a:stretch>
            </a:blipFill>
          </p:spPr>
        </p:sp>
      </p:grpSp>
      <p:grpSp>
        <p:nvGrpSpPr>
          <p:cNvPr name="Group 16" id="16"/>
          <p:cNvGrpSpPr>
            <a:grpSpLocks noChangeAspect="true"/>
          </p:cNvGrpSpPr>
          <p:nvPr/>
        </p:nvGrpSpPr>
        <p:grpSpPr>
          <a:xfrm rot="-9681207">
            <a:off x="1873791" y="4903446"/>
            <a:ext cx="1248671" cy="1406004"/>
            <a:chOff x="0" y="0"/>
            <a:chExt cx="1664894" cy="1874672"/>
          </a:xfrm>
        </p:grpSpPr>
        <p:sp>
          <p:nvSpPr>
            <p:cNvPr name="Freeform 17" id="17" descr="Imaginea 33"/>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5"/>
              <a:stretch>
                <a:fillRect l="-2261002" t="-1074429" r="-1064343" b="-654417"/>
              </a:stretch>
            </a:blipFill>
          </p:spPr>
        </p:sp>
      </p:grpSp>
      <p:grpSp>
        <p:nvGrpSpPr>
          <p:cNvPr name="Group 18" id="18"/>
          <p:cNvGrpSpPr>
            <a:grpSpLocks noChangeAspect="true"/>
          </p:cNvGrpSpPr>
          <p:nvPr/>
        </p:nvGrpSpPr>
        <p:grpSpPr>
          <a:xfrm rot="-9681207">
            <a:off x="11264853" y="3058647"/>
            <a:ext cx="745130" cy="839015"/>
            <a:chOff x="0" y="0"/>
            <a:chExt cx="993506" cy="1118686"/>
          </a:xfrm>
        </p:grpSpPr>
        <p:sp>
          <p:nvSpPr>
            <p:cNvPr name="Freeform 19" id="19" descr="Imaginea 34"/>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6"/>
              <a:stretch>
                <a:fillRect l="-2259739" t="-1077383" r="-1063693" b="-656492"/>
              </a:stretch>
            </a:blipFill>
          </p:spPr>
        </p:sp>
      </p:grpSp>
      <p:grpSp>
        <p:nvGrpSpPr>
          <p:cNvPr name="Group 20" id="20"/>
          <p:cNvGrpSpPr>
            <a:grpSpLocks noChangeAspect="true"/>
          </p:cNvGrpSpPr>
          <p:nvPr/>
        </p:nvGrpSpPr>
        <p:grpSpPr>
          <a:xfrm rot="-9681207">
            <a:off x="15448731" y="4892889"/>
            <a:ext cx="897990" cy="1011135"/>
            <a:chOff x="0" y="0"/>
            <a:chExt cx="1197320" cy="1348180"/>
          </a:xfrm>
        </p:grpSpPr>
        <p:sp>
          <p:nvSpPr>
            <p:cNvPr name="Freeform 21" id="21" descr="Imaginea 35"/>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7"/>
              <a:stretch>
                <a:fillRect l="-2259706" t="-1075968" r="-1063676" b="-655498"/>
              </a:stretch>
            </a:blipFill>
          </p:spPr>
        </p:sp>
      </p:grpSp>
      <p:grpSp>
        <p:nvGrpSpPr>
          <p:cNvPr name="Group 22" id="22"/>
          <p:cNvGrpSpPr>
            <a:grpSpLocks noChangeAspect="true"/>
          </p:cNvGrpSpPr>
          <p:nvPr/>
        </p:nvGrpSpPr>
        <p:grpSpPr>
          <a:xfrm rot="-9681207">
            <a:off x="2589366" y="6177738"/>
            <a:ext cx="499530" cy="562470"/>
            <a:chOff x="0" y="0"/>
            <a:chExt cx="666040" cy="749960"/>
          </a:xfrm>
        </p:grpSpPr>
        <p:sp>
          <p:nvSpPr>
            <p:cNvPr name="Freeform 23" id="23" descr="Imaginea 36"/>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8"/>
              <a:stretch>
                <a:fillRect l="-2259950" t="-1076045" r="-1063801" b="-655552"/>
              </a:stretch>
            </a:blipFill>
          </p:spPr>
        </p:sp>
      </p:grpSp>
      <p:grpSp>
        <p:nvGrpSpPr>
          <p:cNvPr name="Group 24" id="24"/>
          <p:cNvGrpSpPr>
            <a:grpSpLocks noChangeAspect="true"/>
          </p:cNvGrpSpPr>
          <p:nvPr/>
        </p:nvGrpSpPr>
        <p:grpSpPr>
          <a:xfrm rot="-9681207">
            <a:off x="15326866" y="3788208"/>
            <a:ext cx="986675" cy="1110992"/>
            <a:chOff x="0" y="0"/>
            <a:chExt cx="1315566" cy="1481322"/>
          </a:xfrm>
        </p:grpSpPr>
        <p:sp>
          <p:nvSpPr>
            <p:cNvPr name="Freeform 25" id="25" descr="Imaginea 37"/>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9"/>
              <a:stretch>
                <a:fillRect l="-2259727" t="-1078865" r="-1063687" b="-657532"/>
              </a:stretch>
            </a:blipFill>
          </p:spPr>
        </p:sp>
      </p:grpSp>
      <p:grpSp>
        <p:nvGrpSpPr>
          <p:cNvPr name="Group 26" id="26"/>
          <p:cNvGrpSpPr>
            <a:grpSpLocks noChangeAspect="true"/>
          </p:cNvGrpSpPr>
          <p:nvPr/>
        </p:nvGrpSpPr>
        <p:grpSpPr>
          <a:xfrm rot="0">
            <a:off x="3102109" y="1675846"/>
            <a:ext cx="3098035" cy="3222177"/>
            <a:chOff x="0" y="0"/>
            <a:chExt cx="4130714" cy="4296236"/>
          </a:xfrm>
        </p:grpSpPr>
        <p:sp>
          <p:nvSpPr>
            <p:cNvPr name="Freeform 27" id="27" descr="Imaginea 38"/>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10"/>
              <a:stretch>
                <a:fillRect l="-44250" t="-66322" r="-518182" b="-216580"/>
              </a:stretch>
            </a:blipFill>
          </p:spPr>
        </p:sp>
      </p:grpSp>
      <p:grpSp>
        <p:nvGrpSpPr>
          <p:cNvPr name="Group 28" id="28"/>
          <p:cNvGrpSpPr>
            <a:grpSpLocks noChangeAspect="true"/>
          </p:cNvGrpSpPr>
          <p:nvPr/>
        </p:nvGrpSpPr>
        <p:grpSpPr>
          <a:xfrm rot="0">
            <a:off x="12161160" y="2353905"/>
            <a:ext cx="2600130" cy="1687281"/>
            <a:chOff x="0" y="0"/>
            <a:chExt cx="3466840" cy="2249708"/>
          </a:xfrm>
        </p:grpSpPr>
        <p:sp>
          <p:nvSpPr>
            <p:cNvPr name="Freeform 29" id="29" descr="Imaginea 39"/>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1"/>
              <a:stretch>
                <a:fillRect l="-215268" t="-50388" r="-104072" b="-237935"/>
              </a:stretch>
            </a:blipFill>
          </p:spPr>
        </p:sp>
      </p:grpSp>
      <p:grpSp>
        <p:nvGrpSpPr>
          <p:cNvPr name="Group 30" id="30"/>
          <p:cNvGrpSpPr>
            <a:grpSpLocks noChangeAspect="true"/>
          </p:cNvGrpSpPr>
          <p:nvPr/>
        </p:nvGrpSpPr>
        <p:grpSpPr>
          <a:xfrm rot="0">
            <a:off x="0" y="0"/>
            <a:ext cx="18288000" cy="10287000"/>
            <a:chOff x="0" y="0"/>
            <a:chExt cx="24384000" cy="13716000"/>
          </a:xfrm>
        </p:grpSpPr>
        <p:sp>
          <p:nvSpPr>
            <p:cNvPr name="Freeform 31" id="31"/>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p:nvPr/>
        </p:nvGrpSpPr>
        <p:grpSpPr>
          <a:xfrm rot="0">
            <a:off x="562088" y="3276402"/>
            <a:ext cx="12795547" cy="2322551"/>
            <a:chOff x="0" y="0"/>
            <a:chExt cx="14699816" cy="2668200"/>
          </a:xfrm>
        </p:grpSpPr>
        <p:sp>
          <p:nvSpPr>
            <p:cNvPr name="Freeform 18" id="18"/>
            <p:cNvSpPr/>
            <p:nvPr/>
          </p:nvSpPr>
          <p:spPr>
            <a:xfrm flipH="false" flipV="false" rot="0">
              <a:off x="0" y="0"/>
              <a:ext cx="14699816" cy="2668200"/>
            </a:xfrm>
            <a:custGeom>
              <a:avLst/>
              <a:gdLst/>
              <a:ahLst/>
              <a:cxnLst/>
              <a:rect r="r" b="b" t="t" l="l"/>
              <a:pathLst>
                <a:path h="2668200" w="14699816">
                  <a:moveTo>
                    <a:pt x="0" y="0"/>
                  </a:moveTo>
                  <a:lnTo>
                    <a:pt x="14699816" y="0"/>
                  </a:lnTo>
                  <a:lnTo>
                    <a:pt x="14699816" y="2668200"/>
                  </a:lnTo>
                  <a:lnTo>
                    <a:pt x="0" y="2668200"/>
                  </a:lnTo>
                  <a:close/>
                </a:path>
              </a:pathLst>
            </a:custGeom>
            <a:solidFill>
              <a:srgbClr val="000000">
                <a:alpha val="0"/>
              </a:srgbClr>
            </a:solidFill>
          </p:spPr>
        </p:sp>
        <p:sp>
          <p:nvSpPr>
            <p:cNvPr name="TextBox 19" id="19"/>
            <p:cNvSpPr txBox="true"/>
            <p:nvPr/>
          </p:nvSpPr>
          <p:spPr>
            <a:xfrm>
              <a:off x="0" y="-38100"/>
              <a:ext cx="14699816" cy="2706300"/>
            </a:xfrm>
            <a:prstGeom prst="rect">
              <a:avLst/>
            </a:prstGeom>
          </p:spPr>
          <p:txBody>
            <a:bodyPr anchor="ctr" rtlCol="false" tIns="0" lIns="0" bIns="0" rIns="0"/>
            <a:lstStyle/>
            <a:p>
              <a:pPr algn="l" marL="0" indent="0" lvl="0">
                <a:lnSpc>
                  <a:spcPts val="5418"/>
                </a:lnSpc>
              </a:pPr>
              <a:r>
                <a:rPr lang="en-US" sz="4200">
                  <a:solidFill>
                    <a:srgbClr val="70C573"/>
                  </a:solidFill>
                  <a:latin typeface="Press Start 2P"/>
                  <a:ea typeface="Press Start 2P"/>
                  <a:cs typeface="Press Start 2P"/>
                  <a:sym typeface="Press Start 2P"/>
                </a:rPr>
                <a:t>ABORDĂRI INOVATOARE ÎN TURISMUL LOCAL</a:t>
              </a:r>
            </a:p>
          </p:txBody>
        </p:sp>
      </p:grpSp>
      <p:grpSp>
        <p:nvGrpSpPr>
          <p:cNvPr name="Group 20" id="20"/>
          <p:cNvGrpSpPr/>
          <p:nvPr/>
        </p:nvGrpSpPr>
        <p:grpSpPr>
          <a:xfrm rot="0">
            <a:off x="601986" y="5477744"/>
            <a:ext cx="10339586" cy="1939248"/>
            <a:chOff x="0" y="0"/>
            <a:chExt cx="13786114" cy="2585664"/>
          </a:xfrm>
        </p:grpSpPr>
        <p:sp>
          <p:nvSpPr>
            <p:cNvPr name="Freeform 21" id="21"/>
            <p:cNvSpPr/>
            <p:nvPr/>
          </p:nvSpPr>
          <p:spPr>
            <a:xfrm flipH="false" flipV="false" rot="0">
              <a:off x="0" y="0"/>
              <a:ext cx="13786114" cy="2585664"/>
            </a:xfrm>
            <a:custGeom>
              <a:avLst/>
              <a:gdLst/>
              <a:ahLst/>
              <a:cxnLst/>
              <a:rect r="r" b="b" t="t" l="l"/>
              <a:pathLst>
                <a:path h="2585664" w="13786114">
                  <a:moveTo>
                    <a:pt x="0" y="0"/>
                  </a:moveTo>
                  <a:lnTo>
                    <a:pt x="13786114" y="0"/>
                  </a:lnTo>
                  <a:lnTo>
                    <a:pt x="13786114" y="2585664"/>
                  </a:lnTo>
                  <a:lnTo>
                    <a:pt x="0" y="2585664"/>
                  </a:lnTo>
                  <a:close/>
                </a:path>
              </a:pathLst>
            </a:custGeom>
            <a:solidFill>
              <a:srgbClr val="000000">
                <a:alpha val="0"/>
              </a:srgbClr>
            </a:solidFill>
          </p:spPr>
        </p:sp>
        <p:sp>
          <p:nvSpPr>
            <p:cNvPr name="TextBox 22" id="22"/>
            <p:cNvSpPr txBox="true"/>
            <p:nvPr/>
          </p:nvSpPr>
          <p:spPr>
            <a:xfrm>
              <a:off x="0" y="-38100"/>
              <a:ext cx="13786114" cy="2623764"/>
            </a:xfrm>
            <a:prstGeom prst="rect">
              <a:avLst/>
            </a:prstGeom>
          </p:spPr>
          <p:txBody>
            <a:bodyPr anchor="ctr" rtlCol="false" tIns="0" lIns="0" bIns="0" rIns="0"/>
            <a:lstStyle/>
            <a:p>
              <a:pPr algn="l" marL="0" indent="0" lvl="0">
                <a:lnSpc>
                  <a:spcPts val="4212"/>
                </a:lnSpc>
              </a:pPr>
              <a:r>
                <a:rPr lang="en-US" sz="3900" i="true">
                  <a:solidFill>
                    <a:srgbClr val="D1E7F8"/>
                  </a:solidFill>
                  <a:latin typeface="Calibri (MS) Italics"/>
                  <a:ea typeface="Calibri (MS) Italics"/>
                  <a:cs typeface="Calibri (MS) Italics"/>
                  <a:sym typeface="Calibri (MS) Italics"/>
                </a:rPr>
                <a:t>5.3. Inițiative creative de turism durabil</a:t>
              </a:r>
            </a:p>
          </p:txBody>
        </p:sp>
      </p:gr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2896"/>
            <a:ext cx="18288000" cy="9052562"/>
            <a:chOff x="0" y="0"/>
            <a:chExt cx="24384000" cy="12070082"/>
          </a:xfrm>
        </p:grpSpPr>
        <p:sp>
          <p:nvSpPr>
            <p:cNvPr name="Freeform 5" id="5" descr="Imaginea 1"/>
            <p:cNvSpPr/>
            <p:nvPr/>
          </p:nvSpPr>
          <p:spPr>
            <a:xfrm flipH="false" flipV="false" rot="0">
              <a:off x="0" y="0"/>
              <a:ext cx="24384000" cy="12070080"/>
            </a:xfrm>
            <a:custGeom>
              <a:avLst/>
              <a:gdLst/>
              <a:ahLst/>
              <a:cxnLst/>
              <a:rect r="r" b="b" t="t" l="l"/>
              <a:pathLst>
                <a:path h="12070080" w="24384000">
                  <a:moveTo>
                    <a:pt x="0" y="0"/>
                  </a:moveTo>
                  <a:lnTo>
                    <a:pt x="24384000" y="0"/>
                  </a:lnTo>
                  <a:lnTo>
                    <a:pt x="24384000" y="12070080"/>
                  </a:lnTo>
                  <a:lnTo>
                    <a:pt x="0" y="12070080"/>
                  </a:lnTo>
                  <a:lnTo>
                    <a:pt x="0" y="0"/>
                  </a:lnTo>
                  <a:close/>
                </a:path>
              </a:pathLst>
            </a:custGeom>
            <a:blipFill>
              <a:blip r:embed="rId3"/>
              <a:stretch>
                <a:fillRect l="0" t="0" r="0" b="0"/>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p:nvPr/>
        </p:nvGrpSpPr>
        <p:grpSpPr>
          <a:xfrm rot="-5400000">
            <a:off x="-761130" y="6210108"/>
            <a:ext cx="1996788" cy="474525"/>
            <a:chOff x="0" y="0"/>
            <a:chExt cx="2662384" cy="632700"/>
          </a:xfrm>
        </p:grpSpPr>
        <p:sp>
          <p:nvSpPr>
            <p:cNvPr name="Freeform 9" id="9"/>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A56793"/>
            </a:solidFill>
          </p:spPr>
        </p:sp>
      </p:grpSp>
      <p:grpSp>
        <p:nvGrpSpPr>
          <p:cNvPr name="Group 10" id="10"/>
          <p:cNvGrpSpPr>
            <a:grpSpLocks noChangeAspect="true"/>
          </p:cNvGrpSpPr>
          <p:nvPr/>
        </p:nvGrpSpPr>
        <p:grpSpPr>
          <a:xfrm rot="0">
            <a:off x="14116686" y="6954560"/>
            <a:ext cx="1490261" cy="2098722"/>
            <a:chOff x="0" y="0"/>
            <a:chExt cx="1987014" cy="2798296"/>
          </a:xfrm>
        </p:grpSpPr>
        <p:sp>
          <p:nvSpPr>
            <p:cNvPr name="Freeform 11" id="11" descr="Imaginea 8"/>
            <p:cNvSpPr/>
            <p:nvPr/>
          </p:nvSpPr>
          <p:spPr>
            <a:xfrm flipH="false" flipV="false" rot="0">
              <a:off x="0" y="0"/>
              <a:ext cx="1987042" cy="2798318"/>
            </a:xfrm>
            <a:custGeom>
              <a:avLst/>
              <a:gdLst/>
              <a:ahLst/>
              <a:cxnLst/>
              <a:rect r="r" b="b" t="t" l="l"/>
              <a:pathLst>
                <a:path h="2798318" w="1987042">
                  <a:moveTo>
                    <a:pt x="0" y="0"/>
                  </a:moveTo>
                  <a:lnTo>
                    <a:pt x="1987042" y="0"/>
                  </a:lnTo>
                  <a:lnTo>
                    <a:pt x="1987042" y="2798318"/>
                  </a:lnTo>
                  <a:lnTo>
                    <a:pt x="0" y="2798318"/>
                  </a:lnTo>
                  <a:lnTo>
                    <a:pt x="0" y="0"/>
                  </a:lnTo>
                  <a:close/>
                </a:path>
              </a:pathLst>
            </a:custGeom>
            <a:blipFill>
              <a:blip r:embed="rId4"/>
              <a:stretch>
                <a:fillRect l="-33570" t="-60281" r="-126785" b="-4679"/>
              </a:stretch>
            </a:blipFill>
          </p:spPr>
        </p:sp>
      </p:grpSp>
      <p:grpSp>
        <p:nvGrpSpPr>
          <p:cNvPr name="Group 12" id="12"/>
          <p:cNvGrpSpPr>
            <a:grpSpLocks noChangeAspect="true"/>
          </p:cNvGrpSpPr>
          <p:nvPr/>
        </p:nvGrpSpPr>
        <p:grpSpPr>
          <a:xfrm rot="0">
            <a:off x="15306772" y="5638398"/>
            <a:ext cx="2077379" cy="3414887"/>
            <a:chOff x="0" y="0"/>
            <a:chExt cx="2769838" cy="4553182"/>
          </a:xfrm>
        </p:grpSpPr>
        <p:sp>
          <p:nvSpPr>
            <p:cNvPr name="Freeform 13" id="13" descr="Imaginea 3"/>
            <p:cNvSpPr/>
            <p:nvPr/>
          </p:nvSpPr>
          <p:spPr>
            <a:xfrm flipH="false" flipV="false" rot="0">
              <a:off x="0" y="0"/>
              <a:ext cx="2769870" cy="4553204"/>
            </a:xfrm>
            <a:custGeom>
              <a:avLst/>
              <a:gdLst/>
              <a:ahLst/>
              <a:cxnLst/>
              <a:rect r="r" b="b" t="t" l="l"/>
              <a:pathLst>
                <a:path h="4553204" w="2769870">
                  <a:moveTo>
                    <a:pt x="0" y="0"/>
                  </a:moveTo>
                  <a:lnTo>
                    <a:pt x="2769870" y="0"/>
                  </a:lnTo>
                  <a:lnTo>
                    <a:pt x="2769870" y="4553204"/>
                  </a:lnTo>
                  <a:lnTo>
                    <a:pt x="0" y="4553204"/>
                  </a:lnTo>
                  <a:lnTo>
                    <a:pt x="0" y="0"/>
                  </a:lnTo>
                  <a:close/>
                </a:path>
              </a:pathLst>
            </a:custGeom>
            <a:blipFill>
              <a:blip r:embed="rId5"/>
              <a:stretch>
                <a:fillRect l="-140929" t="0" r="-59060" b="-63130"/>
              </a:stretch>
            </a:blipFill>
          </p:spPr>
        </p:sp>
      </p:grpSp>
      <p:grpSp>
        <p:nvGrpSpPr>
          <p:cNvPr name="Group 14" id="14"/>
          <p:cNvGrpSpPr>
            <a:grpSpLocks noChangeAspect="true"/>
          </p:cNvGrpSpPr>
          <p:nvPr/>
        </p:nvGrpSpPr>
        <p:grpSpPr>
          <a:xfrm rot="0">
            <a:off x="466343" y="281878"/>
            <a:ext cx="2257857" cy="1595748"/>
            <a:chOff x="0" y="0"/>
            <a:chExt cx="3010476" cy="2127664"/>
          </a:xfrm>
        </p:grpSpPr>
        <p:sp>
          <p:nvSpPr>
            <p:cNvPr name="Freeform 15" id="15"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6"/>
              <a:stretch>
                <a:fillRect l="0" t="0" r="1" b="-62"/>
              </a:stretch>
            </a:blipFill>
          </p:spPr>
        </p:sp>
      </p:grpSp>
      <p:grpSp>
        <p:nvGrpSpPr>
          <p:cNvPr name="Group 16" id="16"/>
          <p:cNvGrpSpPr>
            <a:grpSpLocks noChangeAspect="true"/>
          </p:cNvGrpSpPr>
          <p:nvPr/>
        </p:nvGrpSpPr>
        <p:grpSpPr>
          <a:xfrm rot="0">
            <a:off x="1139991" y="9374787"/>
            <a:ext cx="2931886" cy="625832"/>
            <a:chOff x="0" y="0"/>
            <a:chExt cx="3909182" cy="834442"/>
          </a:xfrm>
        </p:grpSpPr>
        <p:sp>
          <p:nvSpPr>
            <p:cNvPr name="Freeform 17" id="17" descr="Imaginea 2"/>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7"/>
              <a:stretch>
                <a:fillRect l="0" t="0" r="-324" b="-6"/>
              </a:stretch>
            </a:blipFill>
          </p:spPr>
        </p:sp>
      </p:grpSp>
      <p:sp>
        <p:nvSpPr>
          <p:cNvPr name="TextBox 18" id="18"/>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9" id="19"/>
          <p:cNvGrpSpPr/>
          <p:nvPr/>
        </p:nvGrpSpPr>
        <p:grpSpPr>
          <a:xfrm rot="0">
            <a:off x="601987" y="3285713"/>
            <a:ext cx="13922550" cy="2011500"/>
            <a:chOff x="0" y="0"/>
            <a:chExt cx="18563400" cy="2682000"/>
          </a:xfrm>
        </p:grpSpPr>
        <p:sp>
          <p:nvSpPr>
            <p:cNvPr name="Freeform 20" id="20"/>
            <p:cNvSpPr/>
            <p:nvPr/>
          </p:nvSpPr>
          <p:spPr>
            <a:xfrm flipH="false" flipV="false" rot="0">
              <a:off x="0" y="0"/>
              <a:ext cx="18563400" cy="2682000"/>
            </a:xfrm>
            <a:custGeom>
              <a:avLst/>
              <a:gdLst/>
              <a:ahLst/>
              <a:cxnLst/>
              <a:rect r="r" b="b" t="t" l="l"/>
              <a:pathLst>
                <a:path h="2682000" w="18563400">
                  <a:moveTo>
                    <a:pt x="0" y="0"/>
                  </a:moveTo>
                  <a:lnTo>
                    <a:pt x="18563400" y="0"/>
                  </a:lnTo>
                  <a:lnTo>
                    <a:pt x="18563400" y="2682000"/>
                  </a:lnTo>
                  <a:lnTo>
                    <a:pt x="0" y="2682000"/>
                  </a:lnTo>
                  <a:close/>
                </a:path>
              </a:pathLst>
            </a:custGeom>
            <a:solidFill>
              <a:srgbClr val="000000">
                <a:alpha val="0"/>
              </a:srgbClr>
            </a:solidFill>
          </p:spPr>
        </p:sp>
        <p:sp>
          <p:nvSpPr>
            <p:cNvPr name="TextBox 21" id="21"/>
            <p:cNvSpPr txBox="true"/>
            <p:nvPr/>
          </p:nvSpPr>
          <p:spPr>
            <a:xfrm>
              <a:off x="0" y="-38100"/>
              <a:ext cx="18563400" cy="2720100"/>
            </a:xfrm>
            <a:prstGeom prst="rect">
              <a:avLst/>
            </a:prstGeom>
          </p:spPr>
          <p:txBody>
            <a:bodyPr anchor="ctr" rtlCol="false" tIns="0" lIns="0" bIns="0" rIns="0"/>
            <a:lstStyle/>
            <a:p>
              <a:pPr algn="l" marL="0" indent="0" lvl="0">
                <a:lnSpc>
                  <a:spcPts val="4536"/>
                </a:lnSpc>
              </a:pPr>
              <a:r>
                <a:rPr lang="en-US" b="true" sz="4200">
                  <a:solidFill>
                    <a:srgbClr val="70C573"/>
                  </a:solidFill>
                  <a:latin typeface="Calibri (MS) Bold"/>
                  <a:ea typeface="Calibri (MS) Bold"/>
                  <a:cs typeface="Calibri (MS) Bold"/>
                  <a:sym typeface="Calibri (MS) Bold"/>
                </a:rPr>
                <a:t>Obiective:</a:t>
              </a:r>
            </a:p>
          </p:txBody>
        </p:sp>
      </p:grpSp>
      <p:grpSp>
        <p:nvGrpSpPr>
          <p:cNvPr name="Group 22" id="22"/>
          <p:cNvGrpSpPr/>
          <p:nvPr/>
        </p:nvGrpSpPr>
        <p:grpSpPr>
          <a:xfrm rot="0">
            <a:off x="601987" y="5682461"/>
            <a:ext cx="10339650" cy="2136562"/>
            <a:chOff x="0" y="0"/>
            <a:chExt cx="13786200" cy="2848749"/>
          </a:xfrm>
        </p:grpSpPr>
        <p:sp>
          <p:nvSpPr>
            <p:cNvPr name="Freeform 23" id="23"/>
            <p:cNvSpPr/>
            <p:nvPr/>
          </p:nvSpPr>
          <p:spPr>
            <a:xfrm flipH="false" flipV="false" rot="0">
              <a:off x="0" y="0"/>
              <a:ext cx="13786200" cy="2848749"/>
            </a:xfrm>
            <a:custGeom>
              <a:avLst/>
              <a:gdLst/>
              <a:ahLst/>
              <a:cxnLst/>
              <a:rect r="r" b="b" t="t" l="l"/>
              <a:pathLst>
                <a:path h="2848749" w="13786200">
                  <a:moveTo>
                    <a:pt x="0" y="0"/>
                  </a:moveTo>
                  <a:lnTo>
                    <a:pt x="13786200" y="0"/>
                  </a:lnTo>
                  <a:lnTo>
                    <a:pt x="13786200" y="2848749"/>
                  </a:lnTo>
                  <a:lnTo>
                    <a:pt x="0" y="2848749"/>
                  </a:lnTo>
                  <a:close/>
                </a:path>
              </a:pathLst>
            </a:custGeom>
            <a:solidFill>
              <a:srgbClr val="000000">
                <a:alpha val="0"/>
              </a:srgbClr>
            </a:solidFill>
          </p:spPr>
        </p:sp>
        <p:sp>
          <p:nvSpPr>
            <p:cNvPr name="TextBox 24" id="24"/>
            <p:cNvSpPr txBox="true"/>
            <p:nvPr/>
          </p:nvSpPr>
          <p:spPr>
            <a:xfrm>
              <a:off x="0" y="-19050"/>
              <a:ext cx="13786200" cy="2867799"/>
            </a:xfrm>
            <a:prstGeom prst="rect">
              <a:avLst/>
            </a:prstGeom>
          </p:spPr>
          <p:txBody>
            <a:bodyPr anchor="ctr" rtlCol="false" tIns="0" lIns="0" bIns="0" rIns="0"/>
            <a:lstStyle/>
            <a:p>
              <a:pPr algn="l" marL="515779" indent="-257889" lvl="1">
                <a:lnSpc>
                  <a:spcPts val="3078"/>
                </a:lnSpc>
                <a:buAutoNum type="arabicPeriod" startAt="1"/>
              </a:pPr>
              <a:r>
                <a:rPr lang="en-US" sz="2850" i="true">
                  <a:solidFill>
                    <a:srgbClr val="DBC2D4"/>
                  </a:solidFill>
                  <a:latin typeface="Calibri (MS) Italics"/>
                  <a:ea typeface="Calibri (MS) Italics"/>
                  <a:cs typeface="Calibri (MS) Italics"/>
                  <a:sym typeface="Calibri (MS) Italics"/>
                </a:rPr>
                <a:t>Înțelegerea conceptului de turism creativ sustenabil.</a:t>
              </a:r>
            </a:p>
            <a:p>
              <a:pPr algn="l" marL="515779" indent="-257889" lvl="1">
                <a:lnSpc>
                  <a:spcPts val="3078"/>
                </a:lnSpc>
                <a:buAutoNum type="arabicPeriod" startAt="1"/>
              </a:pPr>
              <a:r>
                <a:rPr lang="en-US" sz="2850" i="true">
                  <a:solidFill>
                    <a:srgbClr val="DBC2D4"/>
                  </a:solidFill>
                  <a:latin typeface="Calibri (MS) Italics"/>
                  <a:ea typeface="Calibri (MS) Italics"/>
                  <a:cs typeface="Calibri (MS) Italics"/>
                  <a:sym typeface="Calibri (MS) Italics"/>
                </a:rPr>
                <a:t>Recunoașterea și aplicarea instrumentelor și cadrelor practice pentru inițiativele de turism durabil.</a:t>
              </a:r>
            </a:p>
            <a:p>
              <a:pPr algn="l" marL="515779" indent="-257889" lvl="1">
                <a:lnSpc>
                  <a:spcPts val="3078"/>
                </a:lnSpc>
                <a:buAutoNum type="arabicPeriod" startAt="1"/>
              </a:pPr>
              <a:r>
                <a:rPr lang="en-US" sz="2850" i="true">
                  <a:solidFill>
                    <a:srgbClr val="DBC2D4"/>
                  </a:solidFill>
                  <a:latin typeface="Calibri (MS) Italics"/>
                  <a:ea typeface="Calibri (MS) Italics"/>
                  <a:cs typeface="Calibri (MS) Italics"/>
                  <a:sym typeface="Calibri (MS) Italics"/>
                </a:rPr>
                <a:t>Înțelegerea modului cum creativitatea îmbunătățește sustenabilitatea în turism.</a:t>
              </a:r>
            </a:p>
          </p:txBody>
        </p:sp>
      </p:gr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Ce este turismul creativ și sustenabil?</a:t>
              </a:r>
            </a:p>
          </p:txBody>
        </p:sp>
      </p:grpSp>
      <p:sp>
        <p:nvSpPr>
          <p:cNvPr name="TextBox 7" id="7"/>
          <p:cNvSpPr txBox="true"/>
          <p:nvPr/>
        </p:nvSpPr>
        <p:spPr>
          <a:xfrm rot="0">
            <a:off x="618906" y="1250656"/>
            <a:ext cx="13047740" cy="1033096"/>
          </a:xfrm>
          <a:prstGeom prst="rect">
            <a:avLst/>
          </a:prstGeom>
        </p:spPr>
        <p:txBody>
          <a:bodyPr anchor="t" rtlCol="false" tIns="0" lIns="0" bIns="0" rIns="0">
            <a:spAutoFit/>
          </a:bodyPr>
          <a:lstStyle/>
          <a:p>
            <a:pPr algn="l" marL="0" indent="0" lvl="0">
              <a:lnSpc>
                <a:spcPts val="2587"/>
              </a:lnSpc>
            </a:pPr>
            <a:r>
              <a:rPr lang="en-US" sz="2497">
                <a:solidFill>
                  <a:srgbClr val="616161"/>
                </a:solidFill>
                <a:latin typeface="Calibri (MS)"/>
                <a:ea typeface="Calibri (MS)"/>
                <a:cs typeface="Calibri (MS)"/>
                <a:sym typeface="Calibri (MS)"/>
              </a:rPr>
              <a:t>Turismul sustenabil este în evoluție, iar creativitatea contribuie la dezvoltarea acestui concept. Turismul creativ sustenabil îmbină grija pentru mediu, respectul cultural și inovația pentru a crea un turism captivant, responsabil și pregătit pentru viitor.</a:t>
            </a:r>
          </a:p>
        </p:txBody>
      </p:sp>
      <p:sp>
        <p:nvSpPr>
          <p:cNvPr name="TextBox 8" id="8"/>
          <p:cNvSpPr txBox="true"/>
          <p:nvPr/>
        </p:nvSpPr>
        <p:spPr>
          <a:xfrm rot="0">
            <a:off x="13459422" y="4103370"/>
            <a:ext cx="3706732" cy="3743325"/>
          </a:xfrm>
          <a:prstGeom prst="rect">
            <a:avLst/>
          </a:prstGeom>
        </p:spPr>
        <p:txBody>
          <a:bodyPr anchor="t" rtlCol="false" tIns="0" lIns="0" bIns="0" rIns="0">
            <a:spAutoFit/>
          </a:bodyPr>
          <a:lstStyle/>
          <a:p>
            <a:pPr algn="l" marL="0" indent="0" lvl="0">
              <a:lnSpc>
                <a:spcPts val="3240"/>
              </a:lnSpc>
            </a:pPr>
            <a:r>
              <a:rPr lang="en-US" sz="2700">
                <a:solidFill>
                  <a:srgbClr val="616161"/>
                </a:solidFill>
                <a:latin typeface="Calibri (MS)"/>
                <a:ea typeface="Calibri (MS)"/>
                <a:cs typeface="Calibri (MS)"/>
                <a:sym typeface="Calibri (MS)"/>
              </a:rPr>
              <a:t>Turism care nu este doar ecologic și responsabil social, ci și original, local și semnificativ. Se concentrează pe implicarea în comunitate, sustenabilitate și experiențe culturale unice.</a:t>
            </a:r>
          </a:p>
        </p:txBody>
      </p:sp>
      <p:grpSp>
        <p:nvGrpSpPr>
          <p:cNvPr name="Group 9" id="9"/>
          <p:cNvGrpSpPr>
            <a:grpSpLocks noChangeAspect="true"/>
          </p:cNvGrpSpPr>
          <p:nvPr/>
        </p:nvGrpSpPr>
        <p:grpSpPr>
          <a:xfrm rot="0">
            <a:off x="573206" y="2889999"/>
            <a:ext cx="11935773" cy="6712318"/>
            <a:chOff x="0" y="0"/>
            <a:chExt cx="15914364" cy="8949758"/>
          </a:xfrm>
        </p:grpSpPr>
        <p:sp>
          <p:nvSpPr>
            <p:cNvPr name="Freeform 10" id="10" descr="patrimoniul cultural și turismul durabil"/>
            <p:cNvSpPr/>
            <p:nvPr/>
          </p:nvSpPr>
          <p:spPr>
            <a:xfrm flipH="false" flipV="false" rot="0">
              <a:off x="0" y="0"/>
              <a:ext cx="15914370" cy="8949817"/>
            </a:xfrm>
            <a:custGeom>
              <a:avLst/>
              <a:gdLst/>
              <a:ahLst/>
              <a:cxnLst/>
              <a:rect r="r" b="b" t="t" l="l"/>
              <a:pathLst>
                <a:path h="8949817" w="15914370">
                  <a:moveTo>
                    <a:pt x="0" y="0"/>
                  </a:moveTo>
                  <a:lnTo>
                    <a:pt x="15914370" y="0"/>
                  </a:lnTo>
                  <a:lnTo>
                    <a:pt x="15914370" y="8949817"/>
                  </a:lnTo>
                  <a:lnTo>
                    <a:pt x="0" y="8949817"/>
                  </a:lnTo>
                  <a:lnTo>
                    <a:pt x="0" y="0"/>
                  </a:lnTo>
                  <a:close/>
                </a:path>
              </a:pathLst>
            </a:custGeom>
            <a:blipFill>
              <a:blip r:embed="rId3"/>
              <a:stretch>
                <a:fillRect l="0" t="0" r="-9" b="0"/>
              </a:stretch>
            </a:blipFill>
          </p:spPr>
        </p:sp>
      </p:grpSp>
    </p:spTree>
  </p:cSld>
  <p:clrMapOvr>
    <a:masterClrMapping/>
  </p:clrMapOvr>
</p:sld>
</file>

<file path=ppt/slides/slide5.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Integrare Eco-Culturală și Inovație Verde</a:t>
              </a:r>
            </a:p>
          </p:txBody>
        </p:sp>
      </p:grpSp>
      <p:grpSp>
        <p:nvGrpSpPr>
          <p:cNvPr name="Group 7" id="7"/>
          <p:cNvGrpSpPr/>
          <p:nvPr/>
        </p:nvGrpSpPr>
        <p:grpSpPr>
          <a:xfrm rot="0">
            <a:off x="1483341" y="1637926"/>
            <a:ext cx="12230100" cy="1301700"/>
            <a:chOff x="0" y="0"/>
            <a:chExt cx="16306800" cy="1735600"/>
          </a:xfrm>
        </p:grpSpPr>
        <p:sp>
          <p:nvSpPr>
            <p:cNvPr name="Freeform 8" id="8"/>
            <p:cNvSpPr/>
            <p:nvPr/>
          </p:nvSpPr>
          <p:spPr>
            <a:xfrm flipH="false" flipV="false" rot="0">
              <a:off x="25400" y="25400"/>
              <a:ext cx="16256000" cy="1684782"/>
            </a:xfrm>
            <a:custGeom>
              <a:avLst/>
              <a:gdLst/>
              <a:ahLst/>
              <a:cxnLst/>
              <a:rect r="r" b="b" t="t" l="l"/>
              <a:pathLst>
                <a:path h="1684782" w="16256000">
                  <a:moveTo>
                    <a:pt x="0" y="280797"/>
                  </a:moveTo>
                  <a:cubicBezTo>
                    <a:pt x="0" y="125730"/>
                    <a:pt x="129159" y="0"/>
                    <a:pt x="288417" y="0"/>
                  </a:cubicBezTo>
                  <a:lnTo>
                    <a:pt x="15967583" y="0"/>
                  </a:lnTo>
                  <a:cubicBezTo>
                    <a:pt x="16126842" y="0"/>
                    <a:pt x="16256000" y="125730"/>
                    <a:pt x="16256000" y="280797"/>
                  </a:cubicBezTo>
                  <a:lnTo>
                    <a:pt x="16256000" y="1403985"/>
                  </a:lnTo>
                  <a:cubicBezTo>
                    <a:pt x="16256000" y="1559052"/>
                    <a:pt x="16126842" y="1684782"/>
                    <a:pt x="15967583" y="1684782"/>
                  </a:cubicBezTo>
                  <a:lnTo>
                    <a:pt x="288417" y="1684782"/>
                  </a:lnTo>
                  <a:cubicBezTo>
                    <a:pt x="129159" y="1684782"/>
                    <a:pt x="0" y="1559052"/>
                    <a:pt x="0" y="1403985"/>
                  </a:cubicBezTo>
                  <a:close/>
                </a:path>
              </a:pathLst>
            </a:custGeom>
            <a:solidFill>
              <a:srgbClr val="70C573"/>
            </a:solidFill>
          </p:spPr>
        </p:sp>
        <p:sp>
          <p:nvSpPr>
            <p:cNvPr name="Freeform 9" id="9"/>
            <p:cNvSpPr/>
            <p:nvPr/>
          </p:nvSpPr>
          <p:spPr>
            <a:xfrm flipH="false" flipV="false" rot="0">
              <a:off x="0" y="0"/>
              <a:ext cx="16306800" cy="1735582"/>
            </a:xfrm>
            <a:custGeom>
              <a:avLst/>
              <a:gdLst/>
              <a:ahLst/>
              <a:cxnLst/>
              <a:rect r="r" b="b" t="t" l="l"/>
              <a:pathLst>
                <a:path h="1735582" w="16306800">
                  <a:moveTo>
                    <a:pt x="0" y="306197"/>
                  </a:moveTo>
                  <a:cubicBezTo>
                    <a:pt x="0" y="136398"/>
                    <a:pt x="141097" y="0"/>
                    <a:pt x="313817" y="0"/>
                  </a:cubicBezTo>
                  <a:lnTo>
                    <a:pt x="15992983" y="0"/>
                  </a:lnTo>
                  <a:lnTo>
                    <a:pt x="15992983" y="25400"/>
                  </a:lnTo>
                  <a:lnTo>
                    <a:pt x="15992983" y="0"/>
                  </a:lnTo>
                  <a:cubicBezTo>
                    <a:pt x="16165703" y="0"/>
                    <a:pt x="16306800" y="136398"/>
                    <a:pt x="16306800" y="306197"/>
                  </a:cubicBezTo>
                  <a:lnTo>
                    <a:pt x="16281400" y="306197"/>
                  </a:lnTo>
                  <a:lnTo>
                    <a:pt x="16306800" y="306197"/>
                  </a:lnTo>
                  <a:lnTo>
                    <a:pt x="16306800" y="1429385"/>
                  </a:lnTo>
                  <a:lnTo>
                    <a:pt x="16281400" y="1429385"/>
                  </a:lnTo>
                  <a:lnTo>
                    <a:pt x="16306800" y="1429385"/>
                  </a:lnTo>
                  <a:cubicBezTo>
                    <a:pt x="16306800" y="1599184"/>
                    <a:pt x="16165703" y="1735582"/>
                    <a:pt x="15992983" y="1735582"/>
                  </a:cubicBezTo>
                  <a:lnTo>
                    <a:pt x="15992983" y="1710182"/>
                  </a:lnTo>
                  <a:lnTo>
                    <a:pt x="15992983" y="1735582"/>
                  </a:lnTo>
                  <a:lnTo>
                    <a:pt x="313817" y="1735582"/>
                  </a:lnTo>
                  <a:lnTo>
                    <a:pt x="313817" y="1710182"/>
                  </a:lnTo>
                  <a:lnTo>
                    <a:pt x="313817" y="1735582"/>
                  </a:lnTo>
                  <a:cubicBezTo>
                    <a:pt x="141097" y="1735582"/>
                    <a:pt x="0" y="1599184"/>
                    <a:pt x="0" y="1429385"/>
                  </a:cubicBezTo>
                  <a:lnTo>
                    <a:pt x="0" y="306197"/>
                  </a:lnTo>
                  <a:lnTo>
                    <a:pt x="25400" y="306197"/>
                  </a:lnTo>
                  <a:lnTo>
                    <a:pt x="0" y="306197"/>
                  </a:lnTo>
                  <a:moveTo>
                    <a:pt x="50800" y="306197"/>
                  </a:moveTo>
                  <a:lnTo>
                    <a:pt x="50800" y="1429385"/>
                  </a:lnTo>
                  <a:lnTo>
                    <a:pt x="25400" y="1429385"/>
                  </a:lnTo>
                  <a:lnTo>
                    <a:pt x="50800" y="1429385"/>
                  </a:lnTo>
                  <a:cubicBezTo>
                    <a:pt x="50800" y="1569847"/>
                    <a:pt x="167894" y="1684782"/>
                    <a:pt x="313817" y="1684782"/>
                  </a:cubicBezTo>
                  <a:lnTo>
                    <a:pt x="15992983" y="1684782"/>
                  </a:lnTo>
                  <a:cubicBezTo>
                    <a:pt x="16138906" y="1684782"/>
                    <a:pt x="16256000" y="1569847"/>
                    <a:pt x="16256000" y="1429385"/>
                  </a:cubicBezTo>
                  <a:lnTo>
                    <a:pt x="16256000" y="306197"/>
                  </a:lnTo>
                  <a:cubicBezTo>
                    <a:pt x="16256000" y="165735"/>
                    <a:pt x="16138906" y="50800"/>
                    <a:pt x="15992983" y="50800"/>
                  </a:cubicBezTo>
                  <a:lnTo>
                    <a:pt x="313817" y="50800"/>
                  </a:lnTo>
                  <a:lnTo>
                    <a:pt x="313817" y="25400"/>
                  </a:lnTo>
                  <a:lnTo>
                    <a:pt x="313817" y="50800"/>
                  </a:lnTo>
                  <a:cubicBezTo>
                    <a:pt x="167894" y="50800"/>
                    <a:pt x="50800" y="165735"/>
                    <a:pt x="50800" y="306197"/>
                  </a:cubicBezTo>
                  <a:close/>
                </a:path>
              </a:pathLst>
            </a:custGeom>
            <a:solidFill>
              <a:srgbClr val="F2F2F2"/>
            </a:solidFill>
          </p:spPr>
        </p:sp>
      </p:grpSp>
      <p:grpSp>
        <p:nvGrpSpPr>
          <p:cNvPr name="Group 10" id="10"/>
          <p:cNvGrpSpPr/>
          <p:nvPr/>
        </p:nvGrpSpPr>
        <p:grpSpPr>
          <a:xfrm rot="0">
            <a:off x="1545026" y="1699611"/>
            <a:ext cx="12106731" cy="1178331"/>
            <a:chOff x="0" y="0"/>
            <a:chExt cx="16142308" cy="1571108"/>
          </a:xfrm>
        </p:grpSpPr>
        <p:sp>
          <p:nvSpPr>
            <p:cNvPr name="Freeform 11" id="11"/>
            <p:cNvSpPr/>
            <p:nvPr/>
          </p:nvSpPr>
          <p:spPr>
            <a:xfrm flipH="false" flipV="false" rot="0">
              <a:off x="0" y="0"/>
              <a:ext cx="16142308" cy="1571108"/>
            </a:xfrm>
            <a:custGeom>
              <a:avLst/>
              <a:gdLst/>
              <a:ahLst/>
              <a:cxnLst/>
              <a:rect r="r" b="b" t="t" l="l"/>
              <a:pathLst>
                <a:path h="1571108" w="16142308">
                  <a:moveTo>
                    <a:pt x="0" y="0"/>
                  </a:moveTo>
                  <a:lnTo>
                    <a:pt x="16142308" y="0"/>
                  </a:lnTo>
                  <a:lnTo>
                    <a:pt x="16142308" y="1571108"/>
                  </a:lnTo>
                  <a:lnTo>
                    <a:pt x="0" y="1571108"/>
                  </a:lnTo>
                  <a:close/>
                </a:path>
              </a:pathLst>
            </a:custGeom>
            <a:solidFill>
              <a:srgbClr val="000000">
                <a:alpha val="0"/>
              </a:srgbClr>
            </a:solidFill>
          </p:spPr>
        </p:sp>
        <p:sp>
          <p:nvSpPr>
            <p:cNvPr name="TextBox 12" id="12"/>
            <p:cNvSpPr txBox="true"/>
            <p:nvPr/>
          </p:nvSpPr>
          <p:spPr>
            <a:xfrm>
              <a:off x="0" y="-47625"/>
              <a:ext cx="16142308" cy="1618733"/>
            </a:xfrm>
            <a:prstGeom prst="rect">
              <a:avLst/>
            </a:prstGeom>
          </p:spPr>
          <p:txBody>
            <a:bodyPr anchor="ctr" rtlCol="false" tIns="0" lIns="0" bIns="0" rIns="0"/>
            <a:lstStyle/>
            <a:p>
              <a:pPr algn="l" marL="0" indent="0" lvl="0">
                <a:lnSpc>
                  <a:spcPts val="5832"/>
                </a:lnSpc>
              </a:pPr>
              <a:r>
                <a:rPr lang="en-US" b="true" sz="5400">
                  <a:solidFill>
                    <a:srgbClr val="F2F2F2"/>
                  </a:solidFill>
                  <a:latin typeface="Arial Bold"/>
                  <a:ea typeface="Arial Bold"/>
                  <a:cs typeface="Arial Bold"/>
                  <a:sym typeface="Arial Bold"/>
                </a:rPr>
                <a:t>1. Integrare eco-culturală</a:t>
              </a:r>
            </a:p>
          </p:txBody>
        </p:sp>
      </p:grpSp>
      <p:sp>
        <p:nvSpPr>
          <p:cNvPr name="TextBox 13" id="13"/>
          <p:cNvSpPr txBox="true"/>
          <p:nvPr/>
        </p:nvSpPr>
        <p:spPr>
          <a:xfrm rot="0">
            <a:off x="1753311" y="2930578"/>
            <a:ext cx="11692192" cy="3114242"/>
          </a:xfrm>
          <a:prstGeom prst="rect">
            <a:avLst/>
          </a:prstGeom>
        </p:spPr>
        <p:txBody>
          <a:bodyPr anchor="t" rtlCol="false" tIns="0" lIns="0" bIns="0" rIns="0">
            <a:spAutoFit/>
          </a:bodyPr>
          <a:lstStyle/>
          <a:p>
            <a:pPr algn="l" marL="673516" indent="-224505" lvl="2">
              <a:lnSpc>
                <a:spcPts val="4019"/>
              </a:lnSpc>
              <a:buFont typeface="Arial"/>
              <a:buChar char="⚬"/>
            </a:pPr>
            <a:r>
              <a:rPr lang="en-US" sz="3721">
                <a:solidFill>
                  <a:srgbClr val="000000"/>
                </a:solidFill>
                <a:latin typeface="Arial"/>
                <a:ea typeface="Arial"/>
                <a:cs typeface="Arial"/>
                <a:sym typeface="Arial"/>
              </a:rPr>
              <a:t>Folosește mâncarea locală, precum și meșteșuguri și materiale de construcție locale.</a:t>
            </a:r>
          </a:p>
          <a:p>
            <a:pPr algn="l" marL="673516" indent="-224505" lvl="2">
              <a:lnSpc>
                <a:spcPts val="4019"/>
              </a:lnSpc>
              <a:buFont typeface="Arial"/>
              <a:buChar char="⚬"/>
            </a:pPr>
            <a:r>
              <a:rPr lang="en-US" sz="3721">
                <a:solidFill>
                  <a:srgbClr val="000000"/>
                </a:solidFill>
                <a:latin typeface="Arial"/>
                <a:ea typeface="Arial"/>
                <a:cs typeface="Arial"/>
                <a:sym typeface="Arial"/>
              </a:rPr>
              <a:t>Promovează deplasările cu impact redus, cum ar fi mersul pe jos sau cu bicicleta.</a:t>
            </a:r>
          </a:p>
          <a:p>
            <a:pPr algn="l" marL="673516" indent="-224505" lvl="2">
              <a:lnSpc>
                <a:spcPts val="4019"/>
              </a:lnSpc>
              <a:buFont typeface="Arial"/>
              <a:buChar char="⚬"/>
            </a:pPr>
            <a:r>
              <a:rPr lang="en-US" sz="3721">
                <a:solidFill>
                  <a:srgbClr val="000000"/>
                </a:solidFill>
                <a:latin typeface="Arial"/>
                <a:ea typeface="Arial"/>
                <a:cs typeface="Arial"/>
                <a:sym typeface="Arial"/>
              </a:rPr>
              <a:t>Evidențiază tradiții culturale precum povestirile sau muzica populară.</a:t>
            </a:r>
          </a:p>
        </p:txBody>
      </p:sp>
      <p:grpSp>
        <p:nvGrpSpPr>
          <p:cNvPr name="Group 14" id="14"/>
          <p:cNvGrpSpPr/>
          <p:nvPr/>
        </p:nvGrpSpPr>
        <p:grpSpPr>
          <a:xfrm rot="0">
            <a:off x="1483341" y="6087256"/>
            <a:ext cx="12230100" cy="1301700"/>
            <a:chOff x="0" y="0"/>
            <a:chExt cx="16306800" cy="1735600"/>
          </a:xfrm>
        </p:grpSpPr>
        <p:sp>
          <p:nvSpPr>
            <p:cNvPr name="Freeform 15" id="15"/>
            <p:cNvSpPr/>
            <p:nvPr/>
          </p:nvSpPr>
          <p:spPr>
            <a:xfrm flipH="false" flipV="false" rot="0">
              <a:off x="25400" y="25400"/>
              <a:ext cx="16256000" cy="1684782"/>
            </a:xfrm>
            <a:custGeom>
              <a:avLst/>
              <a:gdLst/>
              <a:ahLst/>
              <a:cxnLst/>
              <a:rect r="r" b="b" t="t" l="l"/>
              <a:pathLst>
                <a:path h="1684782" w="16256000">
                  <a:moveTo>
                    <a:pt x="0" y="280797"/>
                  </a:moveTo>
                  <a:cubicBezTo>
                    <a:pt x="0" y="125730"/>
                    <a:pt x="129159" y="0"/>
                    <a:pt x="288417" y="0"/>
                  </a:cubicBezTo>
                  <a:lnTo>
                    <a:pt x="15967583" y="0"/>
                  </a:lnTo>
                  <a:cubicBezTo>
                    <a:pt x="16126842" y="0"/>
                    <a:pt x="16256000" y="125730"/>
                    <a:pt x="16256000" y="280797"/>
                  </a:cubicBezTo>
                  <a:lnTo>
                    <a:pt x="16256000" y="1403985"/>
                  </a:lnTo>
                  <a:cubicBezTo>
                    <a:pt x="16256000" y="1559052"/>
                    <a:pt x="16126842" y="1684782"/>
                    <a:pt x="15967583" y="1684782"/>
                  </a:cubicBezTo>
                  <a:lnTo>
                    <a:pt x="288417" y="1684782"/>
                  </a:lnTo>
                  <a:cubicBezTo>
                    <a:pt x="129159" y="1684782"/>
                    <a:pt x="0" y="1559052"/>
                    <a:pt x="0" y="1403985"/>
                  </a:cubicBezTo>
                  <a:close/>
                </a:path>
              </a:pathLst>
            </a:custGeom>
            <a:solidFill>
              <a:srgbClr val="70C573"/>
            </a:solidFill>
          </p:spPr>
        </p:sp>
        <p:sp>
          <p:nvSpPr>
            <p:cNvPr name="Freeform 16" id="16"/>
            <p:cNvSpPr/>
            <p:nvPr/>
          </p:nvSpPr>
          <p:spPr>
            <a:xfrm flipH="false" flipV="false" rot="0">
              <a:off x="0" y="0"/>
              <a:ext cx="16306800" cy="1735582"/>
            </a:xfrm>
            <a:custGeom>
              <a:avLst/>
              <a:gdLst/>
              <a:ahLst/>
              <a:cxnLst/>
              <a:rect r="r" b="b" t="t" l="l"/>
              <a:pathLst>
                <a:path h="1735582" w="16306800">
                  <a:moveTo>
                    <a:pt x="0" y="306197"/>
                  </a:moveTo>
                  <a:cubicBezTo>
                    <a:pt x="0" y="136398"/>
                    <a:pt x="141097" y="0"/>
                    <a:pt x="313817" y="0"/>
                  </a:cubicBezTo>
                  <a:lnTo>
                    <a:pt x="15992983" y="0"/>
                  </a:lnTo>
                  <a:lnTo>
                    <a:pt x="15992983" y="25400"/>
                  </a:lnTo>
                  <a:lnTo>
                    <a:pt x="15992983" y="0"/>
                  </a:lnTo>
                  <a:cubicBezTo>
                    <a:pt x="16165703" y="0"/>
                    <a:pt x="16306800" y="136398"/>
                    <a:pt x="16306800" y="306197"/>
                  </a:cubicBezTo>
                  <a:lnTo>
                    <a:pt x="16281400" y="306197"/>
                  </a:lnTo>
                  <a:lnTo>
                    <a:pt x="16306800" y="306197"/>
                  </a:lnTo>
                  <a:lnTo>
                    <a:pt x="16306800" y="1429385"/>
                  </a:lnTo>
                  <a:lnTo>
                    <a:pt x="16281400" y="1429385"/>
                  </a:lnTo>
                  <a:lnTo>
                    <a:pt x="16306800" y="1429385"/>
                  </a:lnTo>
                  <a:cubicBezTo>
                    <a:pt x="16306800" y="1599184"/>
                    <a:pt x="16165703" y="1735582"/>
                    <a:pt x="15992983" y="1735582"/>
                  </a:cubicBezTo>
                  <a:lnTo>
                    <a:pt x="15992983" y="1710182"/>
                  </a:lnTo>
                  <a:lnTo>
                    <a:pt x="15992983" y="1735582"/>
                  </a:lnTo>
                  <a:lnTo>
                    <a:pt x="313817" y="1735582"/>
                  </a:lnTo>
                  <a:lnTo>
                    <a:pt x="313817" y="1710182"/>
                  </a:lnTo>
                  <a:lnTo>
                    <a:pt x="313817" y="1735582"/>
                  </a:lnTo>
                  <a:cubicBezTo>
                    <a:pt x="141097" y="1735582"/>
                    <a:pt x="0" y="1599184"/>
                    <a:pt x="0" y="1429385"/>
                  </a:cubicBezTo>
                  <a:lnTo>
                    <a:pt x="0" y="306197"/>
                  </a:lnTo>
                  <a:lnTo>
                    <a:pt x="25400" y="306197"/>
                  </a:lnTo>
                  <a:lnTo>
                    <a:pt x="0" y="306197"/>
                  </a:lnTo>
                  <a:moveTo>
                    <a:pt x="50800" y="306197"/>
                  </a:moveTo>
                  <a:lnTo>
                    <a:pt x="50800" y="1429385"/>
                  </a:lnTo>
                  <a:lnTo>
                    <a:pt x="25400" y="1429385"/>
                  </a:lnTo>
                  <a:lnTo>
                    <a:pt x="50800" y="1429385"/>
                  </a:lnTo>
                  <a:cubicBezTo>
                    <a:pt x="50800" y="1569847"/>
                    <a:pt x="167894" y="1684782"/>
                    <a:pt x="313817" y="1684782"/>
                  </a:cubicBezTo>
                  <a:lnTo>
                    <a:pt x="15992983" y="1684782"/>
                  </a:lnTo>
                  <a:cubicBezTo>
                    <a:pt x="16138906" y="1684782"/>
                    <a:pt x="16256000" y="1569847"/>
                    <a:pt x="16256000" y="1429385"/>
                  </a:cubicBezTo>
                  <a:lnTo>
                    <a:pt x="16256000" y="306197"/>
                  </a:lnTo>
                  <a:cubicBezTo>
                    <a:pt x="16256000" y="165735"/>
                    <a:pt x="16138906" y="50800"/>
                    <a:pt x="15992983" y="50800"/>
                  </a:cubicBezTo>
                  <a:lnTo>
                    <a:pt x="313817" y="50800"/>
                  </a:lnTo>
                  <a:lnTo>
                    <a:pt x="313817" y="25400"/>
                  </a:lnTo>
                  <a:lnTo>
                    <a:pt x="313817" y="50800"/>
                  </a:lnTo>
                  <a:cubicBezTo>
                    <a:pt x="167894" y="50800"/>
                    <a:pt x="50800" y="165735"/>
                    <a:pt x="50800" y="306197"/>
                  </a:cubicBezTo>
                  <a:close/>
                </a:path>
              </a:pathLst>
            </a:custGeom>
            <a:solidFill>
              <a:srgbClr val="F2F2F2"/>
            </a:solidFill>
          </p:spPr>
        </p:sp>
      </p:grpSp>
      <p:grpSp>
        <p:nvGrpSpPr>
          <p:cNvPr name="Group 17" id="17"/>
          <p:cNvGrpSpPr/>
          <p:nvPr/>
        </p:nvGrpSpPr>
        <p:grpSpPr>
          <a:xfrm rot="0">
            <a:off x="1545026" y="6148941"/>
            <a:ext cx="12106731" cy="1178331"/>
            <a:chOff x="0" y="0"/>
            <a:chExt cx="16142308" cy="1571108"/>
          </a:xfrm>
        </p:grpSpPr>
        <p:sp>
          <p:nvSpPr>
            <p:cNvPr name="Freeform 18" id="18"/>
            <p:cNvSpPr/>
            <p:nvPr/>
          </p:nvSpPr>
          <p:spPr>
            <a:xfrm flipH="false" flipV="false" rot="0">
              <a:off x="0" y="0"/>
              <a:ext cx="16142308" cy="1571108"/>
            </a:xfrm>
            <a:custGeom>
              <a:avLst/>
              <a:gdLst/>
              <a:ahLst/>
              <a:cxnLst/>
              <a:rect r="r" b="b" t="t" l="l"/>
              <a:pathLst>
                <a:path h="1571108" w="16142308">
                  <a:moveTo>
                    <a:pt x="0" y="0"/>
                  </a:moveTo>
                  <a:lnTo>
                    <a:pt x="16142308" y="0"/>
                  </a:lnTo>
                  <a:lnTo>
                    <a:pt x="16142308" y="1571108"/>
                  </a:lnTo>
                  <a:lnTo>
                    <a:pt x="0" y="1571108"/>
                  </a:lnTo>
                  <a:close/>
                </a:path>
              </a:pathLst>
            </a:custGeom>
            <a:solidFill>
              <a:srgbClr val="000000">
                <a:alpha val="0"/>
              </a:srgbClr>
            </a:solidFill>
          </p:spPr>
        </p:sp>
        <p:sp>
          <p:nvSpPr>
            <p:cNvPr name="TextBox 19" id="19"/>
            <p:cNvSpPr txBox="true"/>
            <p:nvPr/>
          </p:nvSpPr>
          <p:spPr>
            <a:xfrm>
              <a:off x="0" y="-47625"/>
              <a:ext cx="16142308" cy="1618733"/>
            </a:xfrm>
            <a:prstGeom prst="rect">
              <a:avLst/>
            </a:prstGeom>
          </p:spPr>
          <p:txBody>
            <a:bodyPr anchor="ctr" rtlCol="false" tIns="0" lIns="0" bIns="0" rIns="0"/>
            <a:lstStyle/>
            <a:p>
              <a:pPr algn="l" marL="0" indent="0" lvl="0">
                <a:lnSpc>
                  <a:spcPts val="5832"/>
                </a:lnSpc>
              </a:pPr>
              <a:r>
                <a:rPr lang="en-US" b="true" sz="5400">
                  <a:solidFill>
                    <a:srgbClr val="F2F2F2"/>
                  </a:solidFill>
                  <a:latin typeface="Arial Bold"/>
                  <a:ea typeface="Arial Bold"/>
                  <a:cs typeface="Arial Bold"/>
                  <a:sym typeface="Arial Bold"/>
                </a:rPr>
                <a:t>2. Tehnologie și inovație ecologice</a:t>
              </a:r>
            </a:p>
          </p:txBody>
        </p:sp>
      </p:grpSp>
      <p:sp>
        <p:nvSpPr>
          <p:cNvPr name="TextBox 20" id="20"/>
          <p:cNvSpPr txBox="true"/>
          <p:nvPr/>
        </p:nvSpPr>
        <p:spPr>
          <a:xfrm rot="0">
            <a:off x="1753311" y="7370383"/>
            <a:ext cx="11692192" cy="1549472"/>
          </a:xfrm>
          <a:prstGeom prst="rect">
            <a:avLst/>
          </a:prstGeom>
        </p:spPr>
        <p:txBody>
          <a:bodyPr anchor="t" rtlCol="false" tIns="0" lIns="0" bIns="0" rIns="0">
            <a:spAutoFit/>
          </a:bodyPr>
          <a:lstStyle/>
          <a:p>
            <a:pPr algn="l" marL="641805" indent="-213935" lvl="2">
              <a:lnSpc>
                <a:spcPts val="3830"/>
              </a:lnSpc>
              <a:buFont typeface="Arial"/>
              <a:buChar char="⚬"/>
            </a:pPr>
            <a:r>
              <a:rPr lang="en-US" sz="3546">
                <a:solidFill>
                  <a:srgbClr val="000000"/>
                </a:solidFill>
                <a:latin typeface="Arial"/>
                <a:ea typeface="Arial"/>
                <a:cs typeface="Arial"/>
                <a:sym typeface="Arial"/>
              </a:rPr>
              <a:t>Energie solară, reciclare, senzori inteligenți pentru utilizarea energiei și a apei.</a:t>
            </a:r>
          </a:p>
          <a:p>
            <a:pPr algn="l" marL="641805" indent="-213935" lvl="2">
              <a:lnSpc>
                <a:spcPts val="3830"/>
              </a:lnSpc>
              <a:buFont typeface="Arial"/>
              <a:buChar char="⚬"/>
            </a:pPr>
            <a:r>
              <a:rPr lang="en-US" sz="3546">
                <a:solidFill>
                  <a:srgbClr val="000000"/>
                </a:solidFill>
                <a:latin typeface="Arial"/>
                <a:ea typeface="Arial"/>
                <a:cs typeface="Arial"/>
                <a:sym typeface="Arial"/>
              </a:rPr>
              <a:t>Tururi virtuale pentru protejarea ecosistemelor delicate.</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Turism comunitar</a:t>
              </a:r>
            </a:p>
          </p:txBody>
        </p:sp>
      </p:grpSp>
      <p:grpSp>
        <p:nvGrpSpPr>
          <p:cNvPr name="Group 7" id="7"/>
          <p:cNvGrpSpPr>
            <a:grpSpLocks noChangeAspect="true"/>
          </p:cNvGrpSpPr>
          <p:nvPr/>
        </p:nvGrpSpPr>
        <p:grpSpPr>
          <a:xfrm rot="0">
            <a:off x="7287903" y="2374710"/>
            <a:ext cx="10126638" cy="6361136"/>
            <a:chOff x="0" y="0"/>
            <a:chExt cx="13502184" cy="8481514"/>
          </a:xfrm>
        </p:grpSpPr>
        <p:sp>
          <p:nvSpPr>
            <p:cNvPr name="Freeform 8" id="8"/>
            <p:cNvSpPr/>
            <p:nvPr/>
          </p:nvSpPr>
          <p:spPr>
            <a:xfrm flipH="false" flipV="false" rot="0">
              <a:off x="0" y="0"/>
              <a:ext cx="13502132" cy="8481568"/>
            </a:xfrm>
            <a:custGeom>
              <a:avLst/>
              <a:gdLst/>
              <a:ahLst/>
              <a:cxnLst/>
              <a:rect r="r" b="b" t="t" l="l"/>
              <a:pathLst>
                <a:path h="8481568" w="13502132">
                  <a:moveTo>
                    <a:pt x="0" y="0"/>
                  </a:moveTo>
                  <a:lnTo>
                    <a:pt x="13502132" y="0"/>
                  </a:lnTo>
                  <a:lnTo>
                    <a:pt x="13502132" y="8481568"/>
                  </a:lnTo>
                  <a:lnTo>
                    <a:pt x="0" y="8481568"/>
                  </a:lnTo>
                  <a:lnTo>
                    <a:pt x="0" y="0"/>
                  </a:lnTo>
                  <a:close/>
                </a:path>
              </a:pathLst>
            </a:custGeom>
            <a:blipFill>
              <a:blip r:embed="rId3"/>
              <a:stretch>
                <a:fillRect l="-25631" t="0" r="0" b="0"/>
              </a:stretch>
            </a:blipFill>
          </p:spPr>
        </p:sp>
      </p:grpSp>
      <p:sp>
        <p:nvSpPr>
          <p:cNvPr name="TextBox 9" id="9"/>
          <p:cNvSpPr txBox="true"/>
          <p:nvPr/>
        </p:nvSpPr>
        <p:spPr>
          <a:xfrm rot="0">
            <a:off x="889834" y="2271158"/>
            <a:ext cx="5129511" cy="6858000"/>
          </a:xfrm>
          <a:prstGeom prst="rect">
            <a:avLst/>
          </a:prstGeom>
        </p:spPr>
        <p:txBody>
          <a:bodyPr anchor="t" rtlCol="false" tIns="0" lIns="0" bIns="0" rIns="0">
            <a:spAutoFit/>
          </a:bodyPr>
          <a:lstStyle/>
          <a:p>
            <a:pPr algn="l" marL="482525" indent="-241262" lvl="1">
              <a:lnSpc>
                <a:spcPts val="3199"/>
              </a:lnSpc>
              <a:buFont typeface="Arial"/>
              <a:buChar char="•"/>
            </a:pPr>
            <a:r>
              <a:rPr lang="en-US" sz="2666">
                <a:solidFill>
                  <a:srgbClr val="616161"/>
                </a:solidFill>
                <a:latin typeface="Calibri (MS)"/>
                <a:ea typeface="Calibri (MS)"/>
                <a:cs typeface="Calibri (MS)"/>
                <a:sym typeface="Calibri (MS)"/>
              </a:rPr>
              <a:t>Localnicii planifică și ghidează excursii, gestionează cazări la familii și împărtășesc tradiții.</a:t>
            </a:r>
          </a:p>
          <a:p>
            <a:pPr algn="l" marL="482525" indent="-241262" lvl="1">
              <a:lnSpc>
                <a:spcPts val="3199"/>
              </a:lnSpc>
              <a:buFont typeface="Arial"/>
              <a:buChar char="•"/>
            </a:pPr>
            <a:r>
              <a:rPr lang="en-US" sz="2666">
                <a:solidFill>
                  <a:srgbClr val="616161"/>
                </a:solidFill>
                <a:latin typeface="Calibri (MS)"/>
                <a:ea typeface="Calibri (MS)"/>
                <a:cs typeface="Calibri (MS)"/>
                <a:sym typeface="Calibri (MS)"/>
              </a:rPr>
              <a:t>Profiturile se păstrează în cadrul comunității și finanțează nevoile locale.</a:t>
            </a:r>
          </a:p>
          <a:p>
            <a:pPr algn="l" marL="482525" indent="-241262" lvl="1">
              <a:lnSpc>
                <a:spcPts val="3199"/>
              </a:lnSpc>
              <a:buFont typeface="Arial"/>
              <a:buChar char="•"/>
            </a:pPr>
            <a:r>
              <a:rPr lang="en-US" sz="2666">
                <a:solidFill>
                  <a:srgbClr val="616161"/>
                </a:solidFill>
                <a:latin typeface="Calibri (MS)"/>
                <a:ea typeface="Calibri (MS)"/>
                <a:cs typeface="Calibri (MS)"/>
                <a:sym typeface="Calibri (MS)"/>
              </a:rPr>
              <a:t>Vizitatorii se bucură de experiențe autentice, centrate pe oameni.</a:t>
            </a:r>
          </a:p>
          <a:p>
            <a:pPr algn="l" marL="0" indent="0" lvl="0">
              <a:lnSpc>
                <a:spcPts val="3199"/>
              </a:lnSpc>
            </a:pPr>
          </a:p>
          <a:p>
            <a:pPr algn="l" marL="0" indent="0" lvl="0">
              <a:lnSpc>
                <a:spcPts val="3199"/>
              </a:lnSpc>
            </a:pPr>
          </a:p>
          <a:p>
            <a:pPr algn="l" marL="0" indent="0" lvl="0">
              <a:lnSpc>
                <a:spcPts val="3199"/>
              </a:lnSpc>
            </a:pPr>
          </a:p>
          <a:p>
            <a:pPr algn="l" marL="0" indent="0" lvl="0">
              <a:lnSpc>
                <a:spcPts val="3199"/>
              </a:lnSpc>
            </a:pPr>
          </a:p>
          <a:p>
            <a:pPr algn="l" marL="482525" indent="-241262" lvl="1">
              <a:lnSpc>
                <a:spcPts val="3199"/>
              </a:lnSpc>
            </a:pPr>
            <a:r>
              <a:rPr lang="en-US" sz="2666">
                <a:solidFill>
                  <a:srgbClr val="616161"/>
                </a:solidFill>
                <a:latin typeface="Calibri (MS)"/>
                <a:ea typeface="Calibri (MS)"/>
                <a:cs typeface="Calibri (MS)"/>
                <a:sym typeface="Calibri (MS)"/>
              </a:rPr>
              <a:t>Turismul comunitar împuternicește localnicii și promovează turismul echitabil și incluziv.</a:t>
            </a:r>
          </a:p>
        </p:txBody>
      </p:sp>
    </p:spTree>
  </p:cSld>
  <p:clrMapOvr>
    <a:masterClrMapping/>
  </p:clrMapOvr>
</p:sld>
</file>

<file path=ppt/slides/slide7.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Povestiri și colaborare</a:t>
              </a:r>
            </a:p>
          </p:txBody>
        </p:sp>
      </p:grpSp>
      <p:grpSp>
        <p:nvGrpSpPr>
          <p:cNvPr name="Group 7" id="7"/>
          <p:cNvGrpSpPr/>
          <p:nvPr/>
        </p:nvGrpSpPr>
        <p:grpSpPr>
          <a:xfrm rot="-5400000">
            <a:off x="4843038" y="3528191"/>
            <a:ext cx="5263592" cy="3231429"/>
            <a:chOff x="0" y="0"/>
            <a:chExt cx="7018122" cy="4308572"/>
          </a:xfrm>
        </p:grpSpPr>
        <p:sp>
          <p:nvSpPr>
            <p:cNvPr name="Freeform 8" id="8"/>
            <p:cNvSpPr/>
            <p:nvPr/>
          </p:nvSpPr>
          <p:spPr>
            <a:xfrm flipH="false" flipV="false" rot="0">
              <a:off x="25400" y="25400"/>
              <a:ext cx="6967220" cy="4257802"/>
            </a:xfrm>
            <a:custGeom>
              <a:avLst/>
              <a:gdLst/>
              <a:ahLst/>
              <a:cxnLst/>
              <a:rect r="r" b="b" t="t" l="l"/>
              <a:pathLst>
                <a:path h="4257802" w="6967220">
                  <a:moveTo>
                    <a:pt x="712978" y="0"/>
                  </a:moveTo>
                  <a:lnTo>
                    <a:pt x="6254242" y="0"/>
                  </a:lnTo>
                  <a:cubicBezTo>
                    <a:pt x="6648069" y="0"/>
                    <a:pt x="6967220" y="317754"/>
                    <a:pt x="6967220" y="709803"/>
                  </a:cubicBezTo>
                  <a:lnTo>
                    <a:pt x="6967220" y="4257802"/>
                  </a:lnTo>
                  <a:lnTo>
                    <a:pt x="0" y="4257802"/>
                  </a:lnTo>
                  <a:lnTo>
                    <a:pt x="0" y="709803"/>
                  </a:lnTo>
                  <a:cubicBezTo>
                    <a:pt x="0" y="317754"/>
                    <a:pt x="319278" y="0"/>
                    <a:pt x="712978" y="0"/>
                  </a:cubicBezTo>
                  <a:close/>
                </a:path>
              </a:pathLst>
            </a:custGeom>
            <a:solidFill>
              <a:srgbClr val="C9E4C9"/>
            </a:solidFill>
          </p:spPr>
        </p:sp>
        <p:sp>
          <p:nvSpPr>
            <p:cNvPr name="Freeform 9" id="9"/>
            <p:cNvSpPr/>
            <p:nvPr/>
          </p:nvSpPr>
          <p:spPr>
            <a:xfrm flipH="false" flipV="false" rot="0">
              <a:off x="0" y="0"/>
              <a:ext cx="7018020" cy="4308602"/>
            </a:xfrm>
            <a:custGeom>
              <a:avLst/>
              <a:gdLst/>
              <a:ahLst/>
              <a:cxnLst/>
              <a:rect r="r" b="b" t="t" l="l"/>
              <a:pathLst>
                <a:path h="4308602" w="7018020">
                  <a:moveTo>
                    <a:pt x="738378" y="0"/>
                  </a:moveTo>
                  <a:lnTo>
                    <a:pt x="6279642" y="0"/>
                  </a:lnTo>
                  <a:lnTo>
                    <a:pt x="6279642" y="25400"/>
                  </a:lnTo>
                  <a:lnTo>
                    <a:pt x="6279642" y="0"/>
                  </a:lnTo>
                  <a:cubicBezTo>
                    <a:pt x="6687312" y="0"/>
                    <a:pt x="7018020" y="329057"/>
                    <a:pt x="7018020" y="735203"/>
                  </a:cubicBezTo>
                  <a:lnTo>
                    <a:pt x="6992620" y="735203"/>
                  </a:lnTo>
                  <a:lnTo>
                    <a:pt x="7018020" y="735203"/>
                  </a:lnTo>
                  <a:lnTo>
                    <a:pt x="7018020" y="4283202"/>
                  </a:lnTo>
                  <a:cubicBezTo>
                    <a:pt x="7018020" y="4297172"/>
                    <a:pt x="7006590" y="4308602"/>
                    <a:pt x="6992620" y="4308602"/>
                  </a:cubicBezTo>
                  <a:lnTo>
                    <a:pt x="25400" y="4308602"/>
                  </a:lnTo>
                  <a:cubicBezTo>
                    <a:pt x="11430" y="4308602"/>
                    <a:pt x="0" y="4297172"/>
                    <a:pt x="0" y="4283202"/>
                  </a:cubicBezTo>
                  <a:lnTo>
                    <a:pt x="0" y="735203"/>
                  </a:lnTo>
                  <a:lnTo>
                    <a:pt x="25400" y="735203"/>
                  </a:lnTo>
                  <a:lnTo>
                    <a:pt x="0" y="735203"/>
                  </a:lnTo>
                  <a:cubicBezTo>
                    <a:pt x="0" y="329057"/>
                    <a:pt x="330708" y="0"/>
                    <a:pt x="738378" y="0"/>
                  </a:cubicBezTo>
                  <a:cubicBezTo>
                    <a:pt x="746252" y="0"/>
                    <a:pt x="753618" y="3556"/>
                    <a:pt x="758444" y="9779"/>
                  </a:cubicBezTo>
                  <a:lnTo>
                    <a:pt x="738378" y="25400"/>
                  </a:lnTo>
                  <a:lnTo>
                    <a:pt x="738378" y="0"/>
                  </a:lnTo>
                  <a:moveTo>
                    <a:pt x="738378" y="50800"/>
                  </a:moveTo>
                  <a:cubicBezTo>
                    <a:pt x="730504" y="50800"/>
                    <a:pt x="723138" y="47244"/>
                    <a:pt x="718312" y="41021"/>
                  </a:cubicBezTo>
                  <a:lnTo>
                    <a:pt x="738378" y="25400"/>
                  </a:lnTo>
                  <a:lnTo>
                    <a:pt x="738378" y="50800"/>
                  </a:lnTo>
                  <a:cubicBezTo>
                    <a:pt x="358521" y="50800"/>
                    <a:pt x="50800" y="357251"/>
                    <a:pt x="50800" y="735203"/>
                  </a:cubicBezTo>
                  <a:lnTo>
                    <a:pt x="50800" y="4283202"/>
                  </a:lnTo>
                  <a:lnTo>
                    <a:pt x="25400" y="4283202"/>
                  </a:lnTo>
                  <a:lnTo>
                    <a:pt x="25400" y="4257802"/>
                  </a:lnTo>
                  <a:lnTo>
                    <a:pt x="6992747" y="4257802"/>
                  </a:lnTo>
                  <a:lnTo>
                    <a:pt x="6992747" y="4283202"/>
                  </a:lnTo>
                  <a:lnTo>
                    <a:pt x="6967347" y="4283202"/>
                  </a:lnTo>
                  <a:lnTo>
                    <a:pt x="6967347" y="735203"/>
                  </a:lnTo>
                  <a:cubicBezTo>
                    <a:pt x="6967347" y="357251"/>
                    <a:pt x="6659626" y="50800"/>
                    <a:pt x="6279642" y="50800"/>
                  </a:cubicBezTo>
                  <a:lnTo>
                    <a:pt x="738378" y="50800"/>
                  </a:lnTo>
                  <a:close/>
                </a:path>
              </a:pathLst>
            </a:custGeom>
            <a:solidFill>
              <a:srgbClr val="F2F2F2"/>
            </a:solidFill>
          </p:spPr>
        </p:sp>
      </p:grpSp>
      <p:sp>
        <p:nvSpPr>
          <p:cNvPr name="TextBox 10" id="10"/>
          <p:cNvSpPr txBox="true"/>
          <p:nvPr/>
        </p:nvSpPr>
        <p:spPr>
          <a:xfrm rot="0">
            <a:off x="6098852" y="2779148"/>
            <a:ext cx="2865966" cy="4397502"/>
          </a:xfrm>
          <a:prstGeom prst="rect">
            <a:avLst/>
          </a:prstGeom>
        </p:spPr>
        <p:txBody>
          <a:bodyPr anchor="t" rtlCol="false" tIns="0" lIns="0" bIns="0" rIns="0">
            <a:spAutoFit/>
          </a:bodyPr>
          <a:lstStyle/>
          <a:p>
            <a:pPr algn="l" marL="0" indent="0" lvl="0">
              <a:lnSpc>
                <a:spcPts val="3564"/>
              </a:lnSpc>
            </a:pPr>
            <a:r>
              <a:rPr lang="en-US" b="true" sz="3300">
                <a:solidFill>
                  <a:srgbClr val="000000"/>
                </a:solidFill>
                <a:latin typeface="Arial Bold"/>
                <a:ea typeface="Arial Bold"/>
                <a:cs typeface="Arial Bold"/>
                <a:sym typeface="Arial Bold"/>
              </a:rPr>
              <a:t>Povestire captivantă</a:t>
            </a:r>
          </a:p>
          <a:p>
            <a:pPr algn="l" marL="461486" indent="-153829" lvl="2">
              <a:lnSpc>
                <a:spcPts val="2754"/>
              </a:lnSpc>
              <a:buFont typeface="Arial"/>
              <a:buChar char="⚬"/>
            </a:pPr>
            <a:r>
              <a:rPr lang="en-US" sz="2550">
                <a:solidFill>
                  <a:srgbClr val="000000"/>
                </a:solidFill>
                <a:latin typeface="Arial"/>
                <a:ea typeface="Arial"/>
                <a:cs typeface="Arial"/>
                <a:sym typeface="Arial"/>
              </a:rPr>
              <a:t>Tururile cu realitate augmentată, expozițiile interactive și plimbările prin mituri locale adâncesc legătura culturală.</a:t>
            </a:r>
          </a:p>
        </p:txBody>
      </p:sp>
      <p:grpSp>
        <p:nvGrpSpPr>
          <p:cNvPr name="Group 11" id="11"/>
          <p:cNvGrpSpPr/>
          <p:nvPr/>
        </p:nvGrpSpPr>
        <p:grpSpPr>
          <a:xfrm rot="5400000">
            <a:off x="8181369" y="3528191"/>
            <a:ext cx="5263592" cy="3231429"/>
            <a:chOff x="0" y="0"/>
            <a:chExt cx="7018122" cy="4308572"/>
          </a:xfrm>
        </p:grpSpPr>
        <p:sp>
          <p:nvSpPr>
            <p:cNvPr name="Freeform 12" id="12"/>
            <p:cNvSpPr/>
            <p:nvPr/>
          </p:nvSpPr>
          <p:spPr>
            <a:xfrm flipH="false" flipV="false" rot="0">
              <a:off x="25400" y="25400"/>
              <a:ext cx="6967220" cy="4257802"/>
            </a:xfrm>
            <a:custGeom>
              <a:avLst/>
              <a:gdLst/>
              <a:ahLst/>
              <a:cxnLst/>
              <a:rect r="r" b="b" t="t" l="l"/>
              <a:pathLst>
                <a:path h="4257802" w="6967220">
                  <a:moveTo>
                    <a:pt x="712978" y="0"/>
                  </a:moveTo>
                  <a:lnTo>
                    <a:pt x="6254242" y="0"/>
                  </a:lnTo>
                  <a:cubicBezTo>
                    <a:pt x="6648069" y="0"/>
                    <a:pt x="6967220" y="317754"/>
                    <a:pt x="6967220" y="709803"/>
                  </a:cubicBezTo>
                  <a:lnTo>
                    <a:pt x="6967220" y="4257802"/>
                  </a:lnTo>
                  <a:lnTo>
                    <a:pt x="0" y="4257802"/>
                  </a:lnTo>
                  <a:lnTo>
                    <a:pt x="0" y="709803"/>
                  </a:lnTo>
                  <a:cubicBezTo>
                    <a:pt x="0" y="317754"/>
                    <a:pt x="319278" y="0"/>
                    <a:pt x="712978" y="0"/>
                  </a:cubicBezTo>
                  <a:close/>
                </a:path>
              </a:pathLst>
            </a:custGeom>
            <a:solidFill>
              <a:srgbClr val="C9E4C9"/>
            </a:solidFill>
          </p:spPr>
        </p:sp>
        <p:sp>
          <p:nvSpPr>
            <p:cNvPr name="Freeform 13" id="13"/>
            <p:cNvSpPr/>
            <p:nvPr/>
          </p:nvSpPr>
          <p:spPr>
            <a:xfrm flipH="false" flipV="false" rot="0">
              <a:off x="0" y="0"/>
              <a:ext cx="7018020" cy="4308602"/>
            </a:xfrm>
            <a:custGeom>
              <a:avLst/>
              <a:gdLst/>
              <a:ahLst/>
              <a:cxnLst/>
              <a:rect r="r" b="b" t="t" l="l"/>
              <a:pathLst>
                <a:path h="4308602" w="7018020">
                  <a:moveTo>
                    <a:pt x="738378" y="0"/>
                  </a:moveTo>
                  <a:lnTo>
                    <a:pt x="6279642" y="0"/>
                  </a:lnTo>
                  <a:lnTo>
                    <a:pt x="6279642" y="25400"/>
                  </a:lnTo>
                  <a:lnTo>
                    <a:pt x="6279642" y="0"/>
                  </a:lnTo>
                  <a:cubicBezTo>
                    <a:pt x="6687312" y="0"/>
                    <a:pt x="7018020" y="329057"/>
                    <a:pt x="7018020" y="735203"/>
                  </a:cubicBezTo>
                  <a:lnTo>
                    <a:pt x="6992620" y="735203"/>
                  </a:lnTo>
                  <a:lnTo>
                    <a:pt x="7018020" y="735203"/>
                  </a:lnTo>
                  <a:lnTo>
                    <a:pt x="7018020" y="4283202"/>
                  </a:lnTo>
                  <a:cubicBezTo>
                    <a:pt x="7018020" y="4297172"/>
                    <a:pt x="7006590" y="4308602"/>
                    <a:pt x="6992620" y="4308602"/>
                  </a:cubicBezTo>
                  <a:lnTo>
                    <a:pt x="25400" y="4308602"/>
                  </a:lnTo>
                  <a:cubicBezTo>
                    <a:pt x="11430" y="4308602"/>
                    <a:pt x="0" y="4297172"/>
                    <a:pt x="0" y="4283202"/>
                  </a:cubicBezTo>
                  <a:lnTo>
                    <a:pt x="0" y="735203"/>
                  </a:lnTo>
                  <a:lnTo>
                    <a:pt x="25400" y="735203"/>
                  </a:lnTo>
                  <a:lnTo>
                    <a:pt x="0" y="735203"/>
                  </a:lnTo>
                  <a:cubicBezTo>
                    <a:pt x="0" y="329057"/>
                    <a:pt x="330708" y="0"/>
                    <a:pt x="738378" y="0"/>
                  </a:cubicBezTo>
                  <a:cubicBezTo>
                    <a:pt x="746252" y="0"/>
                    <a:pt x="753618" y="3556"/>
                    <a:pt x="758444" y="9779"/>
                  </a:cubicBezTo>
                  <a:lnTo>
                    <a:pt x="738378" y="25400"/>
                  </a:lnTo>
                  <a:lnTo>
                    <a:pt x="738378" y="0"/>
                  </a:lnTo>
                  <a:moveTo>
                    <a:pt x="738378" y="50800"/>
                  </a:moveTo>
                  <a:cubicBezTo>
                    <a:pt x="730504" y="50800"/>
                    <a:pt x="723138" y="47244"/>
                    <a:pt x="718312" y="41021"/>
                  </a:cubicBezTo>
                  <a:lnTo>
                    <a:pt x="738378" y="25400"/>
                  </a:lnTo>
                  <a:lnTo>
                    <a:pt x="738378" y="50800"/>
                  </a:lnTo>
                  <a:cubicBezTo>
                    <a:pt x="358521" y="50800"/>
                    <a:pt x="50800" y="357251"/>
                    <a:pt x="50800" y="735203"/>
                  </a:cubicBezTo>
                  <a:lnTo>
                    <a:pt x="50800" y="4283202"/>
                  </a:lnTo>
                  <a:lnTo>
                    <a:pt x="25400" y="4283202"/>
                  </a:lnTo>
                  <a:lnTo>
                    <a:pt x="25400" y="4257802"/>
                  </a:lnTo>
                  <a:lnTo>
                    <a:pt x="6992747" y="4257802"/>
                  </a:lnTo>
                  <a:lnTo>
                    <a:pt x="6992747" y="4283202"/>
                  </a:lnTo>
                  <a:lnTo>
                    <a:pt x="6967347" y="4283202"/>
                  </a:lnTo>
                  <a:lnTo>
                    <a:pt x="6967347" y="735203"/>
                  </a:lnTo>
                  <a:cubicBezTo>
                    <a:pt x="6967347" y="357251"/>
                    <a:pt x="6659626" y="50800"/>
                    <a:pt x="6279642" y="50800"/>
                  </a:cubicBezTo>
                  <a:lnTo>
                    <a:pt x="738378" y="50800"/>
                  </a:lnTo>
                  <a:close/>
                </a:path>
              </a:pathLst>
            </a:custGeom>
            <a:solidFill>
              <a:srgbClr val="F2F2F2"/>
            </a:solidFill>
          </p:spPr>
        </p:sp>
      </p:grpSp>
      <p:sp>
        <p:nvSpPr>
          <p:cNvPr name="TextBox 14" id="14"/>
          <p:cNvSpPr txBox="true"/>
          <p:nvPr/>
        </p:nvSpPr>
        <p:spPr>
          <a:xfrm rot="0">
            <a:off x="9323180" y="2779148"/>
            <a:ext cx="2865966" cy="2921127"/>
          </a:xfrm>
          <a:prstGeom prst="rect">
            <a:avLst/>
          </a:prstGeom>
        </p:spPr>
        <p:txBody>
          <a:bodyPr anchor="t" rtlCol="false" tIns="0" lIns="0" bIns="0" rIns="0">
            <a:spAutoFit/>
          </a:bodyPr>
          <a:lstStyle/>
          <a:p>
            <a:pPr algn="l" marL="0" indent="0" lvl="0">
              <a:lnSpc>
                <a:spcPts val="3564"/>
              </a:lnSpc>
            </a:pPr>
            <a:r>
              <a:rPr lang="en-US" b="true" sz="3300">
                <a:solidFill>
                  <a:srgbClr val="000000"/>
                </a:solidFill>
                <a:latin typeface="Arial Bold"/>
                <a:ea typeface="Arial Bold"/>
                <a:cs typeface="Arial Bold"/>
                <a:sym typeface="Arial Bold"/>
              </a:rPr>
              <a:t>Colaborare</a:t>
            </a:r>
          </a:p>
          <a:p>
            <a:pPr algn="l" marL="461486" indent="-153829" lvl="2">
              <a:lnSpc>
                <a:spcPts val="2754"/>
              </a:lnSpc>
              <a:buFont typeface="Arial"/>
              <a:buChar char="⚬"/>
            </a:pPr>
            <a:r>
              <a:rPr lang="en-US" sz="2550">
                <a:solidFill>
                  <a:srgbClr val="000000"/>
                </a:solidFill>
                <a:latin typeface="Arial"/>
                <a:ea typeface="Arial"/>
                <a:cs typeface="Arial"/>
                <a:sym typeface="Arial"/>
              </a:rPr>
              <a:t>Turism combinat cu artă, educație și conservare.</a:t>
            </a:r>
          </a:p>
          <a:p>
            <a:pPr algn="l" marL="461486" indent="-153829" lvl="2">
              <a:lnSpc>
                <a:spcPts val="2754"/>
              </a:lnSpc>
              <a:buFont typeface="Arial"/>
              <a:buChar char="⚬"/>
            </a:pPr>
            <a:r>
              <a:rPr lang="en-US" sz="2550">
                <a:solidFill>
                  <a:srgbClr val="000000"/>
                </a:solidFill>
                <a:latin typeface="Arial"/>
                <a:ea typeface="Arial"/>
                <a:cs typeface="Arial"/>
                <a:sym typeface="Arial"/>
              </a:rPr>
              <a:t>Parteneriate cu ONG-uri, școli și cercetători.</a:t>
            </a:r>
          </a:p>
        </p:txBody>
      </p:sp>
      <p:grpSp>
        <p:nvGrpSpPr>
          <p:cNvPr name="Group 15" id="15"/>
          <p:cNvGrpSpPr/>
          <p:nvPr/>
        </p:nvGrpSpPr>
        <p:grpSpPr>
          <a:xfrm rot="0">
            <a:off x="7455456" y="1060449"/>
            <a:ext cx="3376431" cy="3376269"/>
            <a:chOff x="0" y="0"/>
            <a:chExt cx="4501908" cy="4501692"/>
          </a:xfrm>
        </p:grpSpPr>
        <p:sp>
          <p:nvSpPr>
            <p:cNvPr name="Freeform 16" id="16"/>
            <p:cNvSpPr/>
            <p:nvPr/>
          </p:nvSpPr>
          <p:spPr>
            <a:xfrm flipH="false" flipV="false" rot="0">
              <a:off x="303530" y="186182"/>
              <a:ext cx="4081653" cy="2064639"/>
            </a:xfrm>
            <a:custGeom>
              <a:avLst/>
              <a:gdLst/>
              <a:ahLst/>
              <a:cxnLst/>
              <a:rect r="r" b="b" t="t" l="l"/>
              <a:pathLst>
                <a:path h="2064639" w="4081653">
                  <a:moveTo>
                    <a:pt x="0" y="2064639"/>
                  </a:moveTo>
                  <a:cubicBezTo>
                    <a:pt x="0" y="1095375"/>
                    <a:pt x="712851" y="273812"/>
                    <a:pt x="1672336" y="136906"/>
                  </a:cubicBezTo>
                  <a:cubicBezTo>
                    <a:pt x="2631821" y="0"/>
                    <a:pt x="3546094" y="589661"/>
                    <a:pt x="3817112" y="1520190"/>
                  </a:cubicBezTo>
                  <a:lnTo>
                    <a:pt x="4081653" y="1520190"/>
                  </a:lnTo>
                  <a:lnTo>
                    <a:pt x="3616579" y="2064639"/>
                  </a:lnTo>
                  <a:lnTo>
                    <a:pt x="2968879" y="1520190"/>
                  </a:lnTo>
                  <a:lnTo>
                    <a:pt x="3227324" y="1520190"/>
                  </a:lnTo>
                  <a:cubicBezTo>
                    <a:pt x="2968498" y="911860"/>
                    <a:pt x="2317242" y="569722"/>
                    <a:pt x="1669415" y="701802"/>
                  </a:cubicBezTo>
                  <a:cubicBezTo>
                    <a:pt x="1021588" y="833882"/>
                    <a:pt x="556387" y="1403604"/>
                    <a:pt x="556387" y="2064639"/>
                  </a:cubicBezTo>
                  <a:close/>
                </a:path>
              </a:pathLst>
            </a:custGeom>
            <a:solidFill>
              <a:srgbClr val="70C573"/>
            </a:solidFill>
          </p:spPr>
        </p:sp>
        <p:sp>
          <p:nvSpPr>
            <p:cNvPr name="Freeform 17" id="17"/>
            <p:cNvSpPr/>
            <p:nvPr/>
          </p:nvSpPr>
          <p:spPr>
            <a:xfrm flipH="false" flipV="false" rot="0">
              <a:off x="278130" y="159258"/>
              <a:ext cx="4134358" cy="2120011"/>
            </a:xfrm>
            <a:custGeom>
              <a:avLst/>
              <a:gdLst/>
              <a:ahLst/>
              <a:cxnLst/>
              <a:rect r="r" b="b" t="t" l="l"/>
              <a:pathLst>
                <a:path h="2120011" w="4134358">
                  <a:moveTo>
                    <a:pt x="0" y="2091563"/>
                  </a:moveTo>
                  <a:cubicBezTo>
                    <a:pt x="0" y="1109726"/>
                    <a:pt x="722122" y="277368"/>
                    <a:pt x="1694180" y="138684"/>
                  </a:cubicBezTo>
                  <a:lnTo>
                    <a:pt x="1697736" y="163830"/>
                  </a:lnTo>
                  <a:lnTo>
                    <a:pt x="1694180" y="138684"/>
                  </a:lnTo>
                  <a:cubicBezTo>
                    <a:pt x="2666238" y="0"/>
                    <a:pt x="3592322" y="597281"/>
                    <a:pt x="3866896" y="1540002"/>
                  </a:cubicBezTo>
                  <a:lnTo>
                    <a:pt x="3842512" y="1547114"/>
                  </a:lnTo>
                  <a:lnTo>
                    <a:pt x="3842512" y="1521714"/>
                  </a:lnTo>
                  <a:lnTo>
                    <a:pt x="4107053" y="1521714"/>
                  </a:lnTo>
                  <a:cubicBezTo>
                    <a:pt x="4116959" y="1521714"/>
                    <a:pt x="4125976" y="1527429"/>
                    <a:pt x="4130167" y="1536446"/>
                  </a:cubicBezTo>
                  <a:cubicBezTo>
                    <a:pt x="4134358" y="1545463"/>
                    <a:pt x="4132834" y="1556004"/>
                    <a:pt x="4126357" y="1563624"/>
                  </a:cubicBezTo>
                  <a:lnTo>
                    <a:pt x="3661283" y="2108073"/>
                  </a:lnTo>
                  <a:cubicBezTo>
                    <a:pt x="3652266" y="2118741"/>
                    <a:pt x="3636264" y="2120011"/>
                    <a:pt x="3625596" y="2110994"/>
                  </a:cubicBezTo>
                  <a:lnTo>
                    <a:pt x="2977896" y="1566545"/>
                  </a:lnTo>
                  <a:cubicBezTo>
                    <a:pt x="2969768" y="1559687"/>
                    <a:pt x="2966720" y="1548384"/>
                    <a:pt x="2970403" y="1538351"/>
                  </a:cubicBezTo>
                  <a:cubicBezTo>
                    <a:pt x="2974086" y="1528318"/>
                    <a:pt x="2983611" y="1521587"/>
                    <a:pt x="2994279" y="1521587"/>
                  </a:cubicBezTo>
                  <a:lnTo>
                    <a:pt x="3252724" y="1521587"/>
                  </a:lnTo>
                  <a:lnTo>
                    <a:pt x="3252724" y="1546987"/>
                  </a:lnTo>
                  <a:lnTo>
                    <a:pt x="3227324" y="1546987"/>
                  </a:lnTo>
                  <a:lnTo>
                    <a:pt x="3252724" y="1546987"/>
                  </a:lnTo>
                  <a:lnTo>
                    <a:pt x="3229356" y="1556893"/>
                  </a:lnTo>
                  <a:cubicBezTo>
                    <a:pt x="2975229" y="959739"/>
                    <a:pt x="2335911" y="623824"/>
                    <a:pt x="1699895" y="753491"/>
                  </a:cubicBezTo>
                  <a:lnTo>
                    <a:pt x="1694815" y="728599"/>
                  </a:lnTo>
                  <a:lnTo>
                    <a:pt x="1699895" y="753491"/>
                  </a:lnTo>
                  <a:cubicBezTo>
                    <a:pt x="1063879" y="883158"/>
                    <a:pt x="607060" y="1442466"/>
                    <a:pt x="607060" y="2091436"/>
                  </a:cubicBezTo>
                  <a:cubicBezTo>
                    <a:pt x="607060" y="2105406"/>
                    <a:pt x="595630" y="2116836"/>
                    <a:pt x="581660" y="2116836"/>
                  </a:cubicBezTo>
                  <a:lnTo>
                    <a:pt x="25400" y="2116836"/>
                  </a:lnTo>
                  <a:cubicBezTo>
                    <a:pt x="18669" y="2116836"/>
                    <a:pt x="12192" y="2114169"/>
                    <a:pt x="7493" y="2109343"/>
                  </a:cubicBezTo>
                  <a:cubicBezTo>
                    <a:pt x="2794" y="2104517"/>
                    <a:pt x="0" y="2098167"/>
                    <a:pt x="0" y="2091436"/>
                  </a:cubicBezTo>
                  <a:moveTo>
                    <a:pt x="50800" y="2091436"/>
                  </a:moveTo>
                  <a:lnTo>
                    <a:pt x="25400" y="2091436"/>
                  </a:lnTo>
                  <a:lnTo>
                    <a:pt x="25400" y="2066036"/>
                  </a:lnTo>
                  <a:lnTo>
                    <a:pt x="581787" y="2066036"/>
                  </a:lnTo>
                  <a:lnTo>
                    <a:pt x="581787" y="2091436"/>
                  </a:lnTo>
                  <a:lnTo>
                    <a:pt x="556387" y="2091436"/>
                  </a:lnTo>
                  <a:cubicBezTo>
                    <a:pt x="556387" y="1418336"/>
                    <a:pt x="1030224" y="838200"/>
                    <a:pt x="1689862" y="703707"/>
                  </a:cubicBezTo>
                  <a:cubicBezTo>
                    <a:pt x="2349500" y="569214"/>
                    <a:pt x="3012694" y="917702"/>
                    <a:pt x="3276219" y="1537208"/>
                  </a:cubicBezTo>
                  <a:cubicBezTo>
                    <a:pt x="3277616" y="1540383"/>
                    <a:pt x="3278251" y="1543685"/>
                    <a:pt x="3278251" y="1547114"/>
                  </a:cubicBezTo>
                  <a:cubicBezTo>
                    <a:pt x="3278251" y="1561084"/>
                    <a:pt x="3266821" y="1572514"/>
                    <a:pt x="3252851" y="1572514"/>
                  </a:cubicBezTo>
                  <a:lnTo>
                    <a:pt x="2994279" y="1572514"/>
                  </a:lnTo>
                  <a:lnTo>
                    <a:pt x="2994279" y="1547114"/>
                  </a:lnTo>
                  <a:lnTo>
                    <a:pt x="3010662" y="1527683"/>
                  </a:lnTo>
                  <a:lnTo>
                    <a:pt x="3658362" y="2072132"/>
                  </a:lnTo>
                  <a:lnTo>
                    <a:pt x="3641979" y="2091563"/>
                  </a:lnTo>
                  <a:lnTo>
                    <a:pt x="3622675" y="2075053"/>
                  </a:lnTo>
                  <a:lnTo>
                    <a:pt x="4087749" y="1530604"/>
                  </a:lnTo>
                  <a:lnTo>
                    <a:pt x="4107053" y="1547114"/>
                  </a:lnTo>
                  <a:lnTo>
                    <a:pt x="4107053" y="1572514"/>
                  </a:lnTo>
                  <a:lnTo>
                    <a:pt x="3842512" y="1572514"/>
                  </a:lnTo>
                  <a:cubicBezTo>
                    <a:pt x="3831209" y="1572514"/>
                    <a:pt x="3821303" y="1565021"/>
                    <a:pt x="3818128" y="1554226"/>
                  </a:cubicBezTo>
                  <a:cubicBezTo>
                    <a:pt x="3550666" y="635762"/>
                    <a:pt x="2648458" y="53975"/>
                    <a:pt x="1701419" y="188976"/>
                  </a:cubicBezTo>
                  <a:cubicBezTo>
                    <a:pt x="754380" y="323977"/>
                    <a:pt x="50800" y="1134999"/>
                    <a:pt x="50800" y="2091563"/>
                  </a:cubicBezTo>
                  <a:close/>
                </a:path>
              </a:pathLst>
            </a:custGeom>
            <a:solidFill>
              <a:srgbClr val="F2F2F2"/>
            </a:solidFill>
          </p:spPr>
        </p:sp>
      </p:grpSp>
      <p:grpSp>
        <p:nvGrpSpPr>
          <p:cNvPr name="Group 18" id="18"/>
          <p:cNvGrpSpPr/>
          <p:nvPr/>
        </p:nvGrpSpPr>
        <p:grpSpPr>
          <a:xfrm rot="-10800000">
            <a:off x="7455456" y="5850279"/>
            <a:ext cx="3376431" cy="3376269"/>
            <a:chOff x="0" y="0"/>
            <a:chExt cx="4501908" cy="4501692"/>
          </a:xfrm>
        </p:grpSpPr>
        <p:sp>
          <p:nvSpPr>
            <p:cNvPr name="Freeform 19" id="19"/>
            <p:cNvSpPr/>
            <p:nvPr/>
          </p:nvSpPr>
          <p:spPr>
            <a:xfrm flipH="false" flipV="false" rot="0">
              <a:off x="303530" y="186182"/>
              <a:ext cx="4081653" cy="2064639"/>
            </a:xfrm>
            <a:custGeom>
              <a:avLst/>
              <a:gdLst/>
              <a:ahLst/>
              <a:cxnLst/>
              <a:rect r="r" b="b" t="t" l="l"/>
              <a:pathLst>
                <a:path h="2064639" w="4081653">
                  <a:moveTo>
                    <a:pt x="0" y="2064639"/>
                  </a:moveTo>
                  <a:cubicBezTo>
                    <a:pt x="0" y="1095375"/>
                    <a:pt x="712851" y="273812"/>
                    <a:pt x="1672336" y="136906"/>
                  </a:cubicBezTo>
                  <a:cubicBezTo>
                    <a:pt x="2631821" y="0"/>
                    <a:pt x="3546094" y="589661"/>
                    <a:pt x="3817112" y="1520190"/>
                  </a:cubicBezTo>
                  <a:lnTo>
                    <a:pt x="4081653" y="1520190"/>
                  </a:lnTo>
                  <a:lnTo>
                    <a:pt x="3616579" y="2064639"/>
                  </a:lnTo>
                  <a:lnTo>
                    <a:pt x="2968879" y="1520190"/>
                  </a:lnTo>
                  <a:lnTo>
                    <a:pt x="3227324" y="1520190"/>
                  </a:lnTo>
                  <a:cubicBezTo>
                    <a:pt x="2968498" y="911860"/>
                    <a:pt x="2317242" y="569722"/>
                    <a:pt x="1669415" y="701802"/>
                  </a:cubicBezTo>
                  <a:cubicBezTo>
                    <a:pt x="1021588" y="833882"/>
                    <a:pt x="556387" y="1403604"/>
                    <a:pt x="556387" y="2064639"/>
                  </a:cubicBezTo>
                  <a:close/>
                </a:path>
              </a:pathLst>
            </a:custGeom>
            <a:solidFill>
              <a:srgbClr val="70C573"/>
            </a:solidFill>
          </p:spPr>
        </p:sp>
        <p:sp>
          <p:nvSpPr>
            <p:cNvPr name="Freeform 20" id="20"/>
            <p:cNvSpPr/>
            <p:nvPr/>
          </p:nvSpPr>
          <p:spPr>
            <a:xfrm flipH="false" flipV="false" rot="0">
              <a:off x="278130" y="159258"/>
              <a:ext cx="4134358" cy="2120011"/>
            </a:xfrm>
            <a:custGeom>
              <a:avLst/>
              <a:gdLst/>
              <a:ahLst/>
              <a:cxnLst/>
              <a:rect r="r" b="b" t="t" l="l"/>
              <a:pathLst>
                <a:path h="2120011" w="4134358">
                  <a:moveTo>
                    <a:pt x="0" y="2091563"/>
                  </a:moveTo>
                  <a:cubicBezTo>
                    <a:pt x="0" y="1109726"/>
                    <a:pt x="722122" y="277368"/>
                    <a:pt x="1694180" y="138684"/>
                  </a:cubicBezTo>
                  <a:lnTo>
                    <a:pt x="1697736" y="163830"/>
                  </a:lnTo>
                  <a:lnTo>
                    <a:pt x="1694180" y="138684"/>
                  </a:lnTo>
                  <a:cubicBezTo>
                    <a:pt x="2666238" y="0"/>
                    <a:pt x="3592322" y="597281"/>
                    <a:pt x="3866896" y="1540002"/>
                  </a:cubicBezTo>
                  <a:lnTo>
                    <a:pt x="3842512" y="1547114"/>
                  </a:lnTo>
                  <a:lnTo>
                    <a:pt x="3842512" y="1521714"/>
                  </a:lnTo>
                  <a:lnTo>
                    <a:pt x="4107053" y="1521714"/>
                  </a:lnTo>
                  <a:cubicBezTo>
                    <a:pt x="4116959" y="1521714"/>
                    <a:pt x="4125976" y="1527429"/>
                    <a:pt x="4130167" y="1536446"/>
                  </a:cubicBezTo>
                  <a:cubicBezTo>
                    <a:pt x="4134358" y="1545463"/>
                    <a:pt x="4132834" y="1556004"/>
                    <a:pt x="4126357" y="1563624"/>
                  </a:cubicBezTo>
                  <a:lnTo>
                    <a:pt x="3661283" y="2108073"/>
                  </a:lnTo>
                  <a:cubicBezTo>
                    <a:pt x="3652266" y="2118741"/>
                    <a:pt x="3636264" y="2120011"/>
                    <a:pt x="3625596" y="2110994"/>
                  </a:cubicBezTo>
                  <a:lnTo>
                    <a:pt x="2977896" y="1566545"/>
                  </a:lnTo>
                  <a:cubicBezTo>
                    <a:pt x="2969768" y="1559687"/>
                    <a:pt x="2966720" y="1548384"/>
                    <a:pt x="2970403" y="1538351"/>
                  </a:cubicBezTo>
                  <a:cubicBezTo>
                    <a:pt x="2974086" y="1528318"/>
                    <a:pt x="2983611" y="1521587"/>
                    <a:pt x="2994279" y="1521587"/>
                  </a:cubicBezTo>
                  <a:lnTo>
                    <a:pt x="3252724" y="1521587"/>
                  </a:lnTo>
                  <a:lnTo>
                    <a:pt x="3252724" y="1546987"/>
                  </a:lnTo>
                  <a:lnTo>
                    <a:pt x="3227324" y="1546987"/>
                  </a:lnTo>
                  <a:lnTo>
                    <a:pt x="3252724" y="1546987"/>
                  </a:lnTo>
                  <a:lnTo>
                    <a:pt x="3229356" y="1556893"/>
                  </a:lnTo>
                  <a:cubicBezTo>
                    <a:pt x="2975229" y="959739"/>
                    <a:pt x="2335911" y="623824"/>
                    <a:pt x="1699895" y="753491"/>
                  </a:cubicBezTo>
                  <a:lnTo>
                    <a:pt x="1694815" y="728599"/>
                  </a:lnTo>
                  <a:lnTo>
                    <a:pt x="1699895" y="753491"/>
                  </a:lnTo>
                  <a:cubicBezTo>
                    <a:pt x="1063879" y="883158"/>
                    <a:pt x="607060" y="1442466"/>
                    <a:pt x="607060" y="2091436"/>
                  </a:cubicBezTo>
                  <a:cubicBezTo>
                    <a:pt x="607060" y="2105406"/>
                    <a:pt x="595630" y="2116836"/>
                    <a:pt x="581660" y="2116836"/>
                  </a:cubicBezTo>
                  <a:lnTo>
                    <a:pt x="25400" y="2116836"/>
                  </a:lnTo>
                  <a:cubicBezTo>
                    <a:pt x="18669" y="2116836"/>
                    <a:pt x="12192" y="2114169"/>
                    <a:pt x="7493" y="2109343"/>
                  </a:cubicBezTo>
                  <a:cubicBezTo>
                    <a:pt x="2794" y="2104517"/>
                    <a:pt x="0" y="2098167"/>
                    <a:pt x="0" y="2091436"/>
                  </a:cubicBezTo>
                  <a:moveTo>
                    <a:pt x="50800" y="2091436"/>
                  </a:moveTo>
                  <a:lnTo>
                    <a:pt x="25400" y="2091436"/>
                  </a:lnTo>
                  <a:lnTo>
                    <a:pt x="25400" y="2066036"/>
                  </a:lnTo>
                  <a:lnTo>
                    <a:pt x="581787" y="2066036"/>
                  </a:lnTo>
                  <a:lnTo>
                    <a:pt x="581787" y="2091436"/>
                  </a:lnTo>
                  <a:lnTo>
                    <a:pt x="556387" y="2091436"/>
                  </a:lnTo>
                  <a:cubicBezTo>
                    <a:pt x="556387" y="1418336"/>
                    <a:pt x="1030224" y="838200"/>
                    <a:pt x="1689862" y="703707"/>
                  </a:cubicBezTo>
                  <a:cubicBezTo>
                    <a:pt x="2349500" y="569214"/>
                    <a:pt x="3012694" y="917702"/>
                    <a:pt x="3276219" y="1537208"/>
                  </a:cubicBezTo>
                  <a:cubicBezTo>
                    <a:pt x="3277616" y="1540383"/>
                    <a:pt x="3278251" y="1543685"/>
                    <a:pt x="3278251" y="1547114"/>
                  </a:cubicBezTo>
                  <a:cubicBezTo>
                    <a:pt x="3278251" y="1561084"/>
                    <a:pt x="3266821" y="1572514"/>
                    <a:pt x="3252851" y="1572514"/>
                  </a:cubicBezTo>
                  <a:lnTo>
                    <a:pt x="2994279" y="1572514"/>
                  </a:lnTo>
                  <a:lnTo>
                    <a:pt x="2994279" y="1547114"/>
                  </a:lnTo>
                  <a:lnTo>
                    <a:pt x="3010662" y="1527683"/>
                  </a:lnTo>
                  <a:lnTo>
                    <a:pt x="3658362" y="2072132"/>
                  </a:lnTo>
                  <a:lnTo>
                    <a:pt x="3641979" y="2091563"/>
                  </a:lnTo>
                  <a:lnTo>
                    <a:pt x="3622675" y="2075053"/>
                  </a:lnTo>
                  <a:lnTo>
                    <a:pt x="4087749" y="1530604"/>
                  </a:lnTo>
                  <a:lnTo>
                    <a:pt x="4107053" y="1547114"/>
                  </a:lnTo>
                  <a:lnTo>
                    <a:pt x="4107053" y="1572514"/>
                  </a:lnTo>
                  <a:lnTo>
                    <a:pt x="3842512" y="1572514"/>
                  </a:lnTo>
                  <a:cubicBezTo>
                    <a:pt x="3831209" y="1572514"/>
                    <a:pt x="3821303" y="1565021"/>
                    <a:pt x="3818128" y="1554226"/>
                  </a:cubicBezTo>
                  <a:cubicBezTo>
                    <a:pt x="3550666" y="635762"/>
                    <a:pt x="2648458" y="53975"/>
                    <a:pt x="1701419" y="188976"/>
                  </a:cubicBezTo>
                  <a:cubicBezTo>
                    <a:pt x="754380" y="323977"/>
                    <a:pt x="50800" y="1134999"/>
                    <a:pt x="50800" y="2091563"/>
                  </a:cubicBezTo>
                  <a:close/>
                </a:path>
              </a:pathLst>
            </a:custGeom>
            <a:solidFill>
              <a:srgbClr val="F2F2F2"/>
            </a:solidFill>
          </p:spPr>
        </p:sp>
      </p:gr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Premise-cadru</a:t>
              </a:r>
              <a:r>
                <a:rPr lang="en-US" sz="5700">
                  <a:solidFill>
                    <a:srgbClr val="F2F2F2"/>
                  </a:solidFill>
                  <a:latin typeface="Calibri (MS)"/>
                  <a:ea typeface="Calibri (MS)"/>
                  <a:cs typeface="Calibri (MS)"/>
                  <a:sym typeface="Calibri (MS)"/>
                </a:rPr>
                <a:t>e pentru impact </a:t>
              </a:r>
            </a:p>
          </p:txBody>
        </p:sp>
      </p:grpSp>
      <p:sp>
        <p:nvSpPr>
          <p:cNvPr name="TextBox 7" id="7"/>
          <p:cNvSpPr txBox="true"/>
          <p:nvPr/>
        </p:nvSpPr>
        <p:spPr>
          <a:xfrm rot="0">
            <a:off x="1912458" y="2238593"/>
            <a:ext cx="5417820" cy="4410075"/>
          </a:xfrm>
          <a:prstGeom prst="rect">
            <a:avLst/>
          </a:prstGeom>
        </p:spPr>
        <p:txBody>
          <a:bodyPr anchor="t" rtlCol="false" tIns="0" lIns="0" bIns="0" rIns="0">
            <a:spAutoFit/>
          </a:bodyPr>
          <a:lstStyle/>
          <a:p>
            <a:pPr algn="l" marL="651510" indent="-325755" lvl="1">
              <a:lnSpc>
                <a:spcPts val="4320"/>
              </a:lnSpc>
              <a:buFont typeface="Arial"/>
              <a:buChar char="•"/>
            </a:pPr>
            <a:r>
              <a:rPr lang="en-US" b="true" sz="3600">
                <a:solidFill>
                  <a:srgbClr val="616161"/>
                </a:solidFill>
                <a:latin typeface="Calibri (MS) Bold"/>
                <a:ea typeface="Calibri (MS) Bold"/>
                <a:cs typeface="Calibri (MS) Bold"/>
                <a:sym typeface="Calibri (MS) Bold"/>
              </a:rPr>
              <a:t>Triplii factori decisivi (Oameni, Planetă, Profit)</a:t>
            </a:r>
          </a:p>
          <a:p>
            <a:pPr algn="l" marL="0" indent="0" lvl="0">
              <a:lnSpc>
                <a:spcPts val="4320"/>
              </a:lnSpc>
            </a:pPr>
          </a:p>
          <a:p>
            <a:pPr algn="l" marL="651510" indent="-325755" lvl="1">
              <a:lnSpc>
                <a:spcPts val="4320"/>
              </a:lnSpc>
              <a:buFont typeface="Arial"/>
              <a:buChar char="•"/>
            </a:pPr>
            <a:r>
              <a:rPr lang="en-US" b="true" sz="3600">
                <a:solidFill>
                  <a:srgbClr val="616161"/>
                </a:solidFill>
                <a:latin typeface="Calibri (MS) Bold"/>
                <a:ea typeface="Calibri (MS) Bold"/>
                <a:cs typeface="Calibri (MS) Bold"/>
                <a:sym typeface="Calibri (MS) Bold"/>
              </a:rPr>
              <a:t>Ciclul de viață al zonei turistice (TALC)</a:t>
            </a:r>
          </a:p>
          <a:p>
            <a:pPr algn="l" marL="0" indent="0" lvl="0">
              <a:lnSpc>
                <a:spcPts val="4320"/>
              </a:lnSpc>
            </a:pPr>
          </a:p>
          <a:p>
            <a:pPr algn="l" marL="651510" indent="-325755" lvl="1">
              <a:lnSpc>
                <a:spcPts val="4320"/>
              </a:lnSpc>
              <a:buFont typeface="Arial"/>
              <a:buChar char="•"/>
            </a:pPr>
            <a:r>
              <a:rPr lang="en-US" b="true" sz="3600">
                <a:solidFill>
                  <a:srgbClr val="616161"/>
                </a:solidFill>
                <a:latin typeface="Calibri (MS) Bold"/>
                <a:ea typeface="Calibri (MS) Bold"/>
                <a:cs typeface="Calibri (MS) Bold"/>
                <a:sym typeface="Calibri (MS) Bold"/>
              </a:rPr>
              <a:t>Criteriile globale pentru turism durabil (GSTC)</a:t>
            </a:r>
          </a:p>
        </p:txBody>
      </p:sp>
      <p:grpSp>
        <p:nvGrpSpPr>
          <p:cNvPr name="Group 8" id="8"/>
          <p:cNvGrpSpPr>
            <a:grpSpLocks noChangeAspect="true"/>
          </p:cNvGrpSpPr>
          <p:nvPr/>
        </p:nvGrpSpPr>
        <p:grpSpPr>
          <a:xfrm rot="0">
            <a:off x="10253733" y="2259548"/>
            <a:ext cx="5600700" cy="4856797"/>
            <a:chOff x="0" y="0"/>
            <a:chExt cx="7467600" cy="6475730"/>
          </a:xfrm>
        </p:grpSpPr>
        <p:sp>
          <p:nvSpPr>
            <p:cNvPr name="Freeform 9" id="9" descr="O diagramă a unei curbe de creștere  Conținutul generat de inteligența artificială poate fi incorect."/>
            <p:cNvSpPr/>
            <p:nvPr/>
          </p:nvSpPr>
          <p:spPr>
            <a:xfrm flipH="false" flipV="false" rot="0">
              <a:off x="0" y="0"/>
              <a:ext cx="7467600" cy="6475730"/>
            </a:xfrm>
            <a:custGeom>
              <a:avLst/>
              <a:gdLst/>
              <a:ahLst/>
              <a:cxnLst/>
              <a:rect r="r" b="b" t="t" l="l"/>
              <a:pathLst>
                <a:path h="6475730" w="7467600">
                  <a:moveTo>
                    <a:pt x="0" y="0"/>
                  </a:moveTo>
                  <a:lnTo>
                    <a:pt x="7467600" y="0"/>
                  </a:lnTo>
                  <a:lnTo>
                    <a:pt x="7467600" y="6475730"/>
                  </a:lnTo>
                  <a:lnTo>
                    <a:pt x="0" y="6475730"/>
                  </a:lnTo>
                  <a:lnTo>
                    <a:pt x="0" y="0"/>
                  </a:lnTo>
                  <a:close/>
                </a:path>
              </a:pathLst>
            </a:custGeom>
            <a:blipFill>
              <a:blip r:embed="rId3"/>
              <a:stretch>
                <a:fillRect l="0" t="0" r="0" b="-4"/>
              </a:stretch>
            </a:blipFill>
          </p:spPr>
        </p:sp>
      </p:grpSp>
      <p:sp>
        <p:nvSpPr>
          <p:cNvPr name="TextBox 10" id="10"/>
          <p:cNvSpPr txBox="true"/>
          <p:nvPr/>
        </p:nvSpPr>
        <p:spPr>
          <a:xfrm rot="0">
            <a:off x="3766101" y="8461134"/>
            <a:ext cx="12079632" cy="447675"/>
          </a:xfrm>
          <a:prstGeom prst="rect">
            <a:avLst/>
          </a:prstGeom>
        </p:spPr>
        <p:txBody>
          <a:bodyPr anchor="t" rtlCol="false" tIns="0" lIns="0" bIns="0" rIns="0">
            <a:spAutoFit/>
          </a:bodyPr>
          <a:lstStyle/>
          <a:p>
            <a:pPr algn="l" marL="0" indent="0" lvl="0">
              <a:lnSpc>
                <a:spcPts val="3118"/>
              </a:lnSpc>
            </a:pPr>
            <a:r>
              <a:rPr lang="en-US" sz="2598">
                <a:solidFill>
                  <a:srgbClr val="616161"/>
                </a:solidFill>
                <a:latin typeface="Calibri (MS)"/>
                <a:ea typeface="Calibri (MS)"/>
                <a:cs typeface="Calibri (MS)"/>
                <a:sym typeface="Calibri (MS)"/>
              </a:rPr>
              <a:t>Creativitatea transformă sustenabilitatea dintr-o provocare într-o oportunitate de inovare.</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3259060" y="4370464"/>
            <a:ext cx="11759142" cy="68581"/>
            <a:chOff x="0" y="0"/>
            <a:chExt cx="15678856" cy="91442"/>
          </a:xfrm>
        </p:grpSpPr>
        <p:sp>
          <p:nvSpPr>
            <p:cNvPr name="Freeform 5" id="5"/>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6" id="6"/>
          <p:cNvGrpSpPr>
            <a:grpSpLocks noChangeAspect="true"/>
          </p:cNvGrpSpPr>
          <p:nvPr/>
        </p:nvGrpSpPr>
        <p:grpSpPr>
          <a:xfrm rot="0">
            <a:off x="3470178" y="5706573"/>
            <a:ext cx="2612576" cy="2620828"/>
            <a:chOff x="0" y="0"/>
            <a:chExt cx="3483434" cy="3494438"/>
          </a:xfrm>
        </p:grpSpPr>
        <p:sp>
          <p:nvSpPr>
            <p:cNvPr name="Freeform 7" id="7" descr="Imaginea 14"/>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3"/>
              <a:stretch>
                <a:fillRect l="-68745" t="-230758" r="-486597" b="-61741"/>
              </a:stretch>
            </a:blipFill>
          </p:spPr>
        </p:sp>
      </p:grpSp>
      <p:grpSp>
        <p:nvGrpSpPr>
          <p:cNvPr name="Group 8" id="8"/>
          <p:cNvGrpSpPr>
            <a:grpSpLocks noChangeAspect="true"/>
          </p:cNvGrpSpPr>
          <p:nvPr/>
        </p:nvGrpSpPr>
        <p:grpSpPr>
          <a:xfrm rot="0">
            <a:off x="8817429" y="5847957"/>
            <a:ext cx="5682344" cy="2978331"/>
            <a:chOff x="0" y="0"/>
            <a:chExt cx="7576458" cy="3971108"/>
          </a:xfrm>
        </p:grpSpPr>
        <p:sp>
          <p:nvSpPr>
            <p:cNvPr name="Freeform 9" id="9" descr="Imaginea 16"/>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3"/>
              <a:stretch>
                <a:fillRect l="-120461" t="-193359" r="-80834" b="-51999"/>
              </a:stretch>
            </a:blipFill>
          </p:spPr>
        </p:sp>
      </p:grpSp>
      <p:grpSp>
        <p:nvGrpSpPr>
          <p:cNvPr name="Group 10" id="10"/>
          <p:cNvGrpSpPr>
            <a:grpSpLocks noChangeAspect="true"/>
          </p:cNvGrpSpPr>
          <p:nvPr/>
        </p:nvGrpSpPr>
        <p:grpSpPr>
          <a:xfrm rot="2428976">
            <a:off x="5952211" y="1933612"/>
            <a:ext cx="1516365" cy="2978332"/>
            <a:chOff x="0" y="0"/>
            <a:chExt cx="2021820" cy="3971110"/>
          </a:xfrm>
        </p:grpSpPr>
        <p:sp>
          <p:nvSpPr>
            <p:cNvPr name="Freeform 11" id="11" descr="Imaginea 17"/>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3"/>
              <a:stretch>
                <a:fillRect l="-726247" t="-193359" r="-302798" b="-51999"/>
              </a:stretch>
            </a:blipFill>
          </p:spPr>
        </p:sp>
      </p:grpSp>
      <p:grpSp>
        <p:nvGrpSpPr>
          <p:cNvPr name="Group 12" id="12"/>
          <p:cNvGrpSpPr>
            <a:grpSpLocks noChangeAspect="true"/>
          </p:cNvGrpSpPr>
          <p:nvPr/>
        </p:nvGrpSpPr>
        <p:grpSpPr>
          <a:xfrm rot="-9681207">
            <a:off x="1873791" y="4903446"/>
            <a:ext cx="1248671" cy="1406004"/>
            <a:chOff x="0" y="0"/>
            <a:chExt cx="1664894" cy="1874672"/>
          </a:xfrm>
        </p:grpSpPr>
        <p:sp>
          <p:nvSpPr>
            <p:cNvPr name="Freeform 13" id="13" descr="Imaginea 18"/>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4"/>
              <a:stretch>
                <a:fillRect l="-2261002" t="-1074429" r="-1064343" b="-654417"/>
              </a:stretch>
            </a:blipFill>
          </p:spPr>
        </p:sp>
      </p:grpSp>
      <p:grpSp>
        <p:nvGrpSpPr>
          <p:cNvPr name="Group 14" id="14"/>
          <p:cNvGrpSpPr>
            <a:grpSpLocks noChangeAspect="true"/>
          </p:cNvGrpSpPr>
          <p:nvPr/>
        </p:nvGrpSpPr>
        <p:grpSpPr>
          <a:xfrm rot="-9681207">
            <a:off x="11264853" y="3058647"/>
            <a:ext cx="745130" cy="839015"/>
            <a:chOff x="0" y="0"/>
            <a:chExt cx="993506" cy="1118686"/>
          </a:xfrm>
        </p:grpSpPr>
        <p:sp>
          <p:nvSpPr>
            <p:cNvPr name="Freeform 15" id="15" descr="Imaginea 19"/>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5"/>
              <a:stretch>
                <a:fillRect l="-2259739" t="-1077383" r="-1063693" b="-656492"/>
              </a:stretch>
            </a:blipFill>
          </p:spPr>
        </p:sp>
      </p:grpSp>
      <p:grpSp>
        <p:nvGrpSpPr>
          <p:cNvPr name="Group 16" id="16"/>
          <p:cNvGrpSpPr>
            <a:grpSpLocks noChangeAspect="true"/>
          </p:cNvGrpSpPr>
          <p:nvPr/>
        </p:nvGrpSpPr>
        <p:grpSpPr>
          <a:xfrm rot="-9681207">
            <a:off x="15448731" y="4892889"/>
            <a:ext cx="897990" cy="1011135"/>
            <a:chOff x="0" y="0"/>
            <a:chExt cx="1197320" cy="1348180"/>
          </a:xfrm>
        </p:grpSpPr>
        <p:sp>
          <p:nvSpPr>
            <p:cNvPr name="Freeform 17" id="17" descr="Imaginea 20"/>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6"/>
              <a:stretch>
                <a:fillRect l="-2259706" t="-1075968" r="-1063676" b="-655498"/>
              </a:stretch>
            </a:blipFill>
          </p:spPr>
        </p:sp>
      </p:grpSp>
      <p:grpSp>
        <p:nvGrpSpPr>
          <p:cNvPr name="Group 18" id="18"/>
          <p:cNvGrpSpPr>
            <a:grpSpLocks noChangeAspect="true"/>
          </p:cNvGrpSpPr>
          <p:nvPr/>
        </p:nvGrpSpPr>
        <p:grpSpPr>
          <a:xfrm rot="-9681207">
            <a:off x="2589366" y="6177738"/>
            <a:ext cx="499530" cy="562470"/>
            <a:chOff x="0" y="0"/>
            <a:chExt cx="666040" cy="749960"/>
          </a:xfrm>
        </p:grpSpPr>
        <p:sp>
          <p:nvSpPr>
            <p:cNvPr name="Freeform 19" id="19" descr="Imaginea 21"/>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7"/>
              <a:stretch>
                <a:fillRect l="-2259950" t="-1076045" r="-1063801" b="-655552"/>
              </a:stretch>
            </a:blipFill>
          </p:spPr>
        </p:sp>
      </p:grpSp>
      <p:grpSp>
        <p:nvGrpSpPr>
          <p:cNvPr name="Group 20" id="20"/>
          <p:cNvGrpSpPr>
            <a:grpSpLocks noChangeAspect="true"/>
          </p:cNvGrpSpPr>
          <p:nvPr/>
        </p:nvGrpSpPr>
        <p:grpSpPr>
          <a:xfrm rot="-9681207">
            <a:off x="15326866" y="3788208"/>
            <a:ext cx="986675" cy="1110992"/>
            <a:chOff x="0" y="0"/>
            <a:chExt cx="1315566" cy="1481322"/>
          </a:xfrm>
        </p:grpSpPr>
        <p:sp>
          <p:nvSpPr>
            <p:cNvPr name="Freeform 21" id="21" descr="Imaginea 22"/>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8"/>
              <a:stretch>
                <a:fillRect l="-2259727" t="-1078865" r="-1063687" b="-657532"/>
              </a:stretch>
            </a:blipFill>
          </p:spPr>
        </p:sp>
      </p:grpSp>
      <p:grpSp>
        <p:nvGrpSpPr>
          <p:cNvPr name="Group 22" id="22"/>
          <p:cNvGrpSpPr>
            <a:grpSpLocks noChangeAspect="true"/>
          </p:cNvGrpSpPr>
          <p:nvPr/>
        </p:nvGrpSpPr>
        <p:grpSpPr>
          <a:xfrm rot="0">
            <a:off x="3112848" y="1820522"/>
            <a:ext cx="3098033" cy="3222177"/>
            <a:chOff x="0" y="0"/>
            <a:chExt cx="4130710" cy="4296236"/>
          </a:xfrm>
        </p:grpSpPr>
        <p:sp>
          <p:nvSpPr>
            <p:cNvPr name="Freeform 23" id="23" descr="Imaginea 23"/>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9"/>
              <a:stretch>
                <a:fillRect l="-44250" t="-66322" r="-518182" b="-216580"/>
              </a:stretch>
            </a:blipFill>
          </p:spPr>
        </p:sp>
      </p:grpSp>
      <p:grpSp>
        <p:nvGrpSpPr>
          <p:cNvPr name="Group 24" id="24"/>
          <p:cNvGrpSpPr>
            <a:grpSpLocks noChangeAspect="true"/>
          </p:cNvGrpSpPr>
          <p:nvPr/>
        </p:nvGrpSpPr>
        <p:grpSpPr>
          <a:xfrm rot="0">
            <a:off x="12171894" y="2498580"/>
            <a:ext cx="2600131" cy="1687281"/>
            <a:chOff x="0" y="0"/>
            <a:chExt cx="3466842" cy="2249708"/>
          </a:xfrm>
        </p:grpSpPr>
        <p:sp>
          <p:nvSpPr>
            <p:cNvPr name="Freeform 25" id="25" descr="Imaginea 24"/>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0"/>
              <a:stretch>
                <a:fillRect l="-215268" t="-50388" r="-104072" b="-237935"/>
              </a:stretch>
            </a:blipFill>
          </p:spPr>
        </p:sp>
      </p:grpSp>
      <p:grpSp>
        <p:nvGrpSpPr>
          <p:cNvPr name="Group 26" id="26"/>
          <p:cNvGrpSpPr>
            <a:grpSpLocks noChangeAspect="true"/>
          </p:cNvGrpSpPr>
          <p:nvPr/>
        </p:nvGrpSpPr>
        <p:grpSpPr>
          <a:xfrm rot="0">
            <a:off x="1793118" y="9289656"/>
            <a:ext cx="2931887" cy="625832"/>
            <a:chOff x="0" y="0"/>
            <a:chExt cx="3909182" cy="834442"/>
          </a:xfrm>
        </p:grpSpPr>
        <p:sp>
          <p:nvSpPr>
            <p:cNvPr name="Freeform 27" id="27" descr="Imaginea 1"/>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11"/>
              <a:stretch>
                <a:fillRect l="0" t="0" r="-324" b="-6"/>
              </a:stretch>
            </a:blipFill>
          </p:spPr>
        </p:sp>
      </p:grpSp>
      <p:sp>
        <p:nvSpPr>
          <p:cNvPr name="TextBox 28" id="28"/>
          <p:cNvSpPr txBox="true"/>
          <p:nvPr/>
        </p:nvSpPr>
        <p:spPr>
          <a:xfrm rot="0">
            <a:off x="5022327" y="9178172"/>
            <a:ext cx="11973937"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29" id="29"/>
          <p:cNvGrpSpPr>
            <a:grpSpLocks noChangeAspect="true"/>
          </p:cNvGrpSpPr>
          <p:nvPr/>
        </p:nvGrpSpPr>
        <p:grpSpPr>
          <a:xfrm rot="0">
            <a:off x="112" y="0"/>
            <a:ext cx="18288000" cy="10287000"/>
            <a:chOff x="0" y="0"/>
            <a:chExt cx="24384000" cy="13716000"/>
          </a:xfrm>
        </p:grpSpPr>
        <p:sp>
          <p:nvSpPr>
            <p:cNvPr name="Freeform 30" id="30"/>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DAGv4wVm98k</dc:identifier>
  <dcterms:modified xsi:type="dcterms:W3CDTF">2011-08-01T06:04:30Z</dcterms:modified>
  <cp:revision>1</cp:revision>
  <dc:title>Copy of Module 5_Sub module 5.3.pptx</dc:title>
</cp:coreProperties>
</file>